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showGuides="1">
      <p:cViewPr varScale="1">
        <p:scale>
          <a:sx n="87" d="100"/>
          <a:sy n="87" d="100"/>
        </p:scale>
        <p:origin x="114" y="4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66041D-3FE4-4586-BE63-70C9CCDE3786}" type="datetimeFigureOut">
              <a:rPr lang="en-IN" smtClean="0"/>
              <a:t>07-12-2020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EB51A876-B05B-4401-9EDF-B96EFEC68998}"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524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6041D-3FE4-4586-BE63-70C9CCDE3786}" type="datetimeFigureOut">
              <a:rPr lang="en-IN" smtClean="0"/>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1A876-B05B-4401-9EDF-B96EFEC68998}"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896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6041D-3FE4-4586-BE63-70C9CCDE3786}" type="datetimeFigureOut">
              <a:rPr lang="en-IN" smtClean="0"/>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1A876-B05B-4401-9EDF-B96EFEC68998}"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953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6041D-3FE4-4586-BE63-70C9CCDE3786}" type="datetimeFigureOut">
              <a:rPr lang="en-IN" smtClean="0"/>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1A876-B05B-4401-9EDF-B96EFEC68998}"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918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66041D-3FE4-4586-BE63-70C9CCDE3786}" type="datetimeFigureOut">
              <a:rPr lang="en-IN" smtClean="0"/>
              <a:t>07-12-2020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1A876-B05B-4401-9EDF-B96EFEC68998}"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727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66041D-3FE4-4586-BE63-70C9CCDE3786}" type="datetimeFigureOut">
              <a:rPr lang="en-IN" smtClean="0"/>
              <a:t>07-12-2020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51A876-B05B-4401-9EDF-B96EFEC68998}"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298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66041D-3FE4-4586-BE63-70C9CCDE3786}" type="datetimeFigureOut">
              <a:rPr lang="en-IN" smtClean="0"/>
              <a:t>07-12-2020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51A876-B05B-4401-9EDF-B96EFEC68998}"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738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66041D-3FE4-4586-BE63-70C9CCDE3786}" type="datetimeFigureOut">
              <a:rPr lang="en-IN" smtClean="0"/>
              <a:t>07-12-2020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51A876-B05B-4401-9EDF-B96EFEC68998}"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7226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6041D-3FE4-4586-BE63-70C9CCDE3786}" type="datetimeFigureOut">
              <a:rPr lang="en-IN" smtClean="0"/>
              <a:t>07-12-2020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51A876-B05B-4401-9EDF-B96EFEC68998}" type="slidenum">
              <a:rPr lang="en-IN" smtClean="0"/>
              <a:t>‹#›</a:t>
            </a:fld>
            <a:endParaRPr lang="en-IN"/>
          </a:p>
        </p:txBody>
      </p:sp>
    </p:spTree>
    <p:extLst>
      <p:ext uri="{BB962C8B-B14F-4D97-AF65-F5344CB8AC3E}">
        <p14:creationId xmlns:p14="http://schemas.microsoft.com/office/powerpoint/2010/main" val="92927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66041D-3FE4-4586-BE63-70C9CCDE3786}" type="datetimeFigureOut">
              <a:rPr lang="en-IN" smtClean="0"/>
              <a:t>07-12-2020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51A876-B05B-4401-9EDF-B96EFEC68998}"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84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766041D-3FE4-4586-BE63-70C9CCDE3786}" type="datetimeFigureOut">
              <a:rPr lang="en-IN" smtClean="0"/>
              <a:t>07-12-2020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EB51A876-B05B-4401-9EDF-B96EFEC68998}"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267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766041D-3FE4-4586-BE63-70C9CCDE3786}" type="datetimeFigureOut">
              <a:rPr lang="en-IN" smtClean="0"/>
              <a:t>07-12-2020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B51A876-B05B-4401-9EDF-B96EFEC68998}"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63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ppt-links/36-07a.doc" TargetMode="External"/><Relationship Id="rId7"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ppt-links/36-07d.doc" TargetMode="External"/><Relationship Id="rId5" Type="http://schemas.openxmlformats.org/officeDocument/2006/relationships/hyperlink" Target="ppt-links/36-07c.doc" TargetMode="External"/><Relationship Id="rId4" Type="http://schemas.openxmlformats.org/officeDocument/2006/relationships/hyperlink" Target="ppt-links/36-07b.doc"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2082187" y="705080"/>
            <a:ext cx="8273667" cy="5431315"/>
          </a:xfrm>
        </p:spPr>
        <p:txBody>
          <a:bodyPr>
            <a:normAutofit fontScale="77500" lnSpcReduction="20000"/>
          </a:bodyPr>
          <a:lstStyle/>
          <a:p>
            <a:pPr algn="ctr" eaLnBrk="1" hangingPunct="1">
              <a:buFontTx/>
              <a:buNone/>
            </a:pPr>
            <a:r>
              <a:rPr lang="en-GB" altLang="en-US" sz="3600" b="1" dirty="0">
                <a:solidFill>
                  <a:srgbClr val="FFCC00"/>
                </a:solidFill>
                <a:latin typeface="Times New Roman" panose="02020603050405020304" pitchFamily="18" charset="0"/>
              </a:rPr>
              <a:t> </a:t>
            </a:r>
            <a:r>
              <a:rPr lang="en-GB" altLang="en-US" sz="8000" b="1" dirty="0">
                <a:solidFill>
                  <a:srgbClr val="FF0000"/>
                </a:solidFill>
                <a:latin typeface="Times New Roman" panose="02020603050405020304" pitchFamily="18" charset="0"/>
              </a:rPr>
              <a:t>HOMOEOPATHIC</a:t>
            </a:r>
          </a:p>
          <a:p>
            <a:pPr algn="ctr" eaLnBrk="1" hangingPunct="1">
              <a:buFontTx/>
              <a:buNone/>
            </a:pPr>
            <a:r>
              <a:rPr lang="en-GB" altLang="en-US" sz="8000" b="1" dirty="0">
                <a:solidFill>
                  <a:srgbClr val="FF0000"/>
                </a:solidFill>
                <a:latin typeface="Times New Roman" panose="02020603050405020304" pitchFamily="18" charset="0"/>
              </a:rPr>
              <a:t>DRUG </a:t>
            </a:r>
          </a:p>
          <a:p>
            <a:pPr algn="ctr" eaLnBrk="1" hangingPunct="1">
              <a:buFontTx/>
              <a:buNone/>
            </a:pPr>
            <a:r>
              <a:rPr lang="en-GB" altLang="en-US" sz="8000" b="1" dirty="0">
                <a:solidFill>
                  <a:srgbClr val="FF0000"/>
                </a:solidFill>
                <a:latin typeface="Times New Roman" panose="02020603050405020304" pitchFamily="18" charset="0"/>
              </a:rPr>
              <a:t>PROVINGS</a:t>
            </a:r>
          </a:p>
          <a:p>
            <a:pPr algn="ctr" eaLnBrk="1" hangingPunct="1">
              <a:buFontTx/>
              <a:buNone/>
            </a:pPr>
            <a:endParaRPr lang="en-GB" altLang="en-US" sz="3600" b="1" dirty="0">
              <a:solidFill>
                <a:srgbClr val="FFCC00"/>
              </a:solidFill>
              <a:latin typeface="Times New Roman" panose="02020603050405020304" pitchFamily="18" charset="0"/>
            </a:endParaRPr>
          </a:p>
          <a:p>
            <a:pPr algn="r" eaLnBrk="1" hangingPunct="1">
              <a:buFontTx/>
              <a:buNone/>
            </a:pPr>
            <a:r>
              <a:rPr lang="en-GB" altLang="en-US" sz="3600" b="1" dirty="0" err="1">
                <a:solidFill>
                  <a:srgbClr val="00B050"/>
                </a:solidFill>
                <a:latin typeface="Times New Roman" panose="02020603050405020304" pitchFamily="18" charset="0"/>
              </a:rPr>
              <a:t>Dr.Ramya</a:t>
            </a:r>
            <a:r>
              <a:rPr lang="en-GB" altLang="en-US" sz="3600" b="1" dirty="0">
                <a:solidFill>
                  <a:srgbClr val="00B050"/>
                </a:solidFill>
                <a:latin typeface="Times New Roman" panose="02020603050405020304" pitchFamily="18" charset="0"/>
              </a:rPr>
              <a:t>  S.S</a:t>
            </a:r>
          </a:p>
          <a:p>
            <a:pPr algn="r" eaLnBrk="1" hangingPunct="1">
              <a:buFontTx/>
              <a:buNone/>
            </a:pPr>
            <a:r>
              <a:rPr lang="en-GB" altLang="en-US" sz="3600" b="1" dirty="0">
                <a:solidFill>
                  <a:srgbClr val="00B050"/>
                </a:solidFill>
                <a:latin typeface="Times New Roman" panose="02020603050405020304" pitchFamily="18" charset="0"/>
              </a:rPr>
              <a:t>  Assistant Professor</a:t>
            </a:r>
          </a:p>
          <a:p>
            <a:pPr algn="r" eaLnBrk="1" hangingPunct="1">
              <a:buFontTx/>
              <a:buNone/>
            </a:pPr>
            <a:r>
              <a:rPr lang="en-GB" altLang="en-US" sz="3600" b="1" dirty="0" err="1">
                <a:solidFill>
                  <a:srgbClr val="00B050"/>
                </a:solidFill>
                <a:latin typeface="Times New Roman" panose="02020603050405020304" pitchFamily="18" charset="0"/>
              </a:rPr>
              <a:t>Dept</a:t>
            </a:r>
            <a:r>
              <a:rPr lang="en-GB" altLang="en-US" sz="3600" b="1" dirty="0">
                <a:solidFill>
                  <a:srgbClr val="00B050"/>
                </a:solidFill>
                <a:latin typeface="Times New Roman" panose="02020603050405020304" pitchFamily="18" charset="0"/>
              </a:rPr>
              <a:t> of Homoeopathic Pharmacy</a:t>
            </a:r>
          </a:p>
          <a:p>
            <a:pPr algn="ctr" eaLnBrk="1" hangingPunct="1">
              <a:buFontTx/>
              <a:buNone/>
            </a:pPr>
            <a:endParaRPr lang="en-AU" altLang="en-US" b="1" dirty="0" smtClean="0">
              <a:solidFill>
                <a:srgbClr val="FFCC00"/>
              </a:solidFill>
              <a:latin typeface="Times New Roman" panose="02020603050405020304" pitchFamily="18" charset="0"/>
            </a:endParaRPr>
          </a:p>
        </p:txBody>
      </p:sp>
      <p:sp>
        <p:nvSpPr>
          <p:cNvPr id="2051"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428740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2209800" y="1066800"/>
            <a:ext cx="8229600" cy="5181600"/>
          </a:xfrm>
        </p:spPr>
        <p:txBody>
          <a:bodyPr/>
          <a:lstStyle/>
          <a:p>
            <a:pPr marL="609600" indent="-609600">
              <a:lnSpc>
                <a:spcPct val="120000"/>
              </a:lnSpc>
              <a:spcBef>
                <a:spcPct val="10000"/>
              </a:spcBef>
              <a:buNone/>
            </a:pPr>
            <a:r>
              <a:rPr lang="en-GB" altLang="en-US" sz="3000" b="1" dirty="0"/>
              <a:t>Proving requires a meticulous planning </a:t>
            </a:r>
          </a:p>
          <a:p>
            <a:pPr marL="609600" indent="-609600">
              <a:lnSpc>
                <a:spcPct val="120000"/>
              </a:lnSpc>
              <a:spcBef>
                <a:spcPct val="10000"/>
              </a:spcBef>
              <a:buNone/>
            </a:pPr>
            <a:r>
              <a:rPr lang="en-GB" altLang="en-US" sz="3000" b="1" dirty="0"/>
              <a:t>and study before and after the proving. </a:t>
            </a:r>
          </a:p>
          <a:p>
            <a:pPr marL="609600" indent="-609600">
              <a:lnSpc>
                <a:spcPct val="120000"/>
              </a:lnSpc>
              <a:spcBef>
                <a:spcPct val="10000"/>
              </a:spcBef>
              <a:buNone/>
            </a:pPr>
            <a:r>
              <a:rPr lang="en-GB" altLang="en-US" sz="3000" b="1" dirty="0"/>
              <a:t>Hence the proving experiment is best </a:t>
            </a:r>
          </a:p>
          <a:p>
            <a:pPr marL="609600" indent="-609600">
              <a:lnSpc>
                <a:spcPct val="120000"/>
              </a:lnSpc>
              <a:spcBef>
                <a:spcPct val="10000"/>
              </a:spcBef>
              <a:buNone/>
            </a:pPr>
            <a:r>
              <a:rPr lang="en-GB" altLang="en-US" sz="3000" b="1" dirty="0"/>
              <a:t>studied under three different protocols.</a:t>
            </a:r>
          </a:p>
          <a:p>
            <a:pPr marL="609600" indent="-609600">
              <a:lnSpc>
                <a:spcPct val="120000"/>
              </a:lnSpc>
              <a:spcBef>
                <a:spcPct val="10000"/>
              </a:spcBef>
              <a:buNone/>
            </a:pPr>
            <a:endParaRPr lang="en-GB" altLang="en-US" sz="2000" b="1" dirty="0">
              <a:solidFill>
                <a:srgbClr val="FFFF66"/>
              </a:solidFill>
            </a:endParaRPr>
          </a:p>
          <a:p>
            <a:pPr marL="1371600" lvl="2" indent="-457200">
              <a:lnSpc>
                <a:spcPct val="120000"/>
              </a:lnSpc>
              <a:spcBef>
                <a:spcPct val="10000"/>
              </a:spcBef>
              <a:buNone/>
            </a:pPr>
            <a:r>
              <a:rPr lang="en-GB" altLang="en-US" sz="3200" b="1" dirty="0">
                <a:solidFill>
                  <a:srgbClr val="FF0000"/>
                </a:solidFill>
              </a:rPr>
              <a:t>1. </a:t>
            </a:r>
            <a:r>
              <a:rPr lang="en-GB" altLang="en-US" sz="3200" b="1" dirty="0">
                <a:solidFill>
                  <a:srgbClr val="FFFF66"/>
                </a:solidFill>
                <a:hlinkClick r:id="rId2" action="ppaction://hlinksldjump"/>
              </a:rPr>
              <a:t>The Pre-proving Protocol</a:t>
            </a:r>
            <a:endParaRPr lang="en-GB" altLang="en-US" sz="3200" b="1" dirty="0">
              <a:solidFill>
                <a:srgbClr val="FFFF66"/>
              </a:solidFill>
            </a:endParaRPr>
          </a:p>
          <a:p>
            <a:pPr marL="1371600" lvl="2" indent="-457200">
              <a:lnSpc>
                <a:spcPct val="120000"/>
              </a:lnSpc>
              <a:spcBef>
                <a:spcPct val="10000"/>
              </a:spcBef>
              <a:buNone/>
            </a:pPr>
            <a:r>
              <a:rPr lang="en-GB" altLang="en-US" sz="3200" b="1" dirty="0">
                <a:solidFill>
                  <a:srgbClr val="FF0000"/>
                </a:solidFill>
              </a:rPr>
              <a:t>2. </a:t>
            </a:r>
            <a:r>
              <a:rPr lang="en-GB" altLang="en-US" sz="3200" b="1" dirty="0">
                <a:solidFill>
                  <a:srgbClr val="FFFF66"/>
                </a:solidFill>
                <a:hlinkClick r:id="rId3" action="ppaction://hlinksldjump"/>
              </a:rPr>
              <a:t>The Proving</a:t>
            </a:r>
            <a:endParaRPr lang="en-GB" altLang="en-US" sz="3200" b="1" dirty="0">
              <a:solidFill>
                <a:srgbClr val="FFFF66"/>
              </a:solidFill>
            </a:endParaRPr>
          </a:p>
          <a:p>
            <a:pPr marL="1371600" lvl="2" indent="-457200">
              <a:lnSpc>
                <a:spcPct val="120000"/>
              </a:lnSpc>
              <a:spcBef>
                <a:spcPct val="10000"/>
              </a:spcBef>
              <a:buNone/>
            </a:pPr>
            <a:r>
              <a:rPr lang="en-GB" altLang="en-US" sz="3200" b="1" dirty="0">
                <a:solidFill>
                  <a:srgbClr val="FF0000"/>
                </a:solidFill>
              </a:rPr>
              <a:t>3. </a:t>
            </a:r>
            <a:r>
              <a:rPr lang="en-GB" altLang="en-US" sz="3200" b="1" dirty="0">
                <a:solidFill>
                  <a:srgbClr val="FFFF66"/>
                </a:solidFill>
                <a:hlinkClick r:id="rId4" action="ppaction://hlinksldjump"/>
              </a:rPr>
              <a:t>Post Proving Protocol</a:t>
            </a:r>
            <a:endParaRPr lang="en-AU" altLang="en-US" sz="3200" b="1" dirty="0">
              <a:solidFill>
                <a:srgbClr val="FFFF66"/>
              </a:solidFill>
            </a:endParaRPr>
          </a:p>
        </p:txBody>
      </p:sp>
      <p:sp>
        <p:nvSpPr>
          <p:cNvPr id="11267"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8" name="Rectangle 4"/>
          <p:cNvSpPr>
            <a:spLocks noChangeArrowheads="1"/>
          </p:cNvSpPr>
          <p:nvPr/>
        </p:nvSpPr>
        <p:spPr bwMode="auto">
          <a:xfrm>
            <a:off x="1524000" y="0"/>
            <a:ext cx="76200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 METHODOLOGY  OF  PROVING</a:t>
            </a:r>
            <a:endParaRPr lang="en-AU" altLang="en-US" sz="3600" b="1">
              <a:latin typeface="Times New Roman" panose="02020603050405020304" pitchFamily="18" charset="0"/>
            </a:endParaRPr>
          </a:p>
        </p:txBody>
      </p:sp>
    </p:spTree>
    <p:extLst>
      <p:ext uri="{BB962C8B-B14F-4D97-AF65-F5344CB8AC3E}">
        <p14:creationId xmlns:p14="http://schemas.microsoft.com/office/powerpoint/2010/main" val="239845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8" descr="back36 copy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3026"/>
            <a:ext cx="9144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idx="1"/>
          </p:nvPr>
        </p:nvSpPr>
        <p:spPr>
          <a:xfrm>
            <a:off x="1828800" y="762000"/>
            <a:ext cx="8229600" cy="3810000"/>
          </a:xfrm>
        </p:spPr>
        <p:txBody>
          <a:bodyPr/>
          <a:lstStyle/>
          <a:p>
            <a:pPr eaLnBrk="1" hangingPunct="1">
              <a:lnSpc>
                <a:spcPct val="95000"/>
              </a:lnSpc>
              <a:spcBef>
                <a:spcPct val="10000"/>
              </a:spcBef>
              <a:buClr>
                <a:srgbClr val="FFCC00"/>
              </a:buClr>
              <a:buSzPct val="120000"/>
            </a:pPr>
            <a:r>
              <a:rPr lang="en-GB" altLang="en-US" b="1"/>
              <a:t>Project Director decides and studies the test drug covering areas of pharmacognosy, standardization, pharmacology and toxicology. An antidote to the test drug, if any, is confirmed.</a:t>
            </a:r>
          </a:p>
          <a:p>
            <a:pPr eaLnBrk="1" hangingPunct="1">
              <a:lnSpc>
                <a:spcPct val="95000"/>
              </a:lnSpc>
              <a:spcBef>
                <a:spcPct val="10000"/>
              </a:spcBef>
              <a:buClr>
                <a:srgbClr val="FFCC00"/>
              </a:buClr>
              <a:buSzPct val="120000"/>
            </a:pPr>
            <a:endParaRPr lang="en-GB" altLang="en-US" sz="1200" b="1"/>
          </a:p>
          <a:p>
            <a:pPr eaLnBrk="1" hangingPunct="1">
              <a:lnSpc>
                <a:spcPct val="95000"/>
              </a:lnSpc>
              <a:spcBef>
                <a:spcPct val="10000"/>
              </a:spcBef>
              <a:buClr>
                <a:srgbClr val="FFCC00"/>
              </a:buClr>
              <a:buSzPct val="120000"/>
            </a:pPr>
            <a:r>
              <a:rPr lang="en-GB" altLang="en-US" b="1">
                <a:solidFill>
                  <a:srgbClr val="FFFF66"/>
                </a:solidFill>
              </a:rPr>
              <a:t>He selects the panel of investigators or </a:t>
            </a:r>
          </a:p>
          <a:p>
            <a:pPr eaLnBrk="1" hangingPunct="1">
              <a:lnSpc>
                <a:spcPct val="95000"/>
              </a:lnSpc>
              <a:spcBef>
                <a:spcPct val="10000"/>
              </a:spcBef>
              <a:buClr>
                <a:srgbClr val="FFCC00"/>
              </a:buClr>
              <a:buSzPct val="120000"/>
              <a:buFontTx/>
              <a:buNone/>
            </a:pPr>
            <a:r>
              <a:rPr lang="en-GB" altLang="en-US" b="1">
                <a:solidFill>
                  <a:srgbClr val="FFFF66"/>
                </a:solidFill>
              </a:rPr>
              <a:t>	supervisors and instructs them about the </a:t>
            </a:r>
          </a:p>
          <a:p>
            <a:pPr eaLnBrk="1" hangingPunct="1">
              <a:lnSpc>
                <a:spcPct val="95000"/>
              </a:lnSpc>
              <a:spcBef>
                <a:spcPct val="10000"/>
              </a:spcBef>
              <a:buClr>
                <a:srgbClr val="FFCC00"/>
              </a:buClr>
              <a:buSzPct val="120000"/>
              <a:buFontTx/>
              <a:buNone/>
            </a:pPr>
            <a:r>
              <a:rPr lang="en-GB" altLang="en-US" b="1">
                <a:solidFill>
                  <a:srgbClr val="FFFF66"/>
                </a:solidFill>
              </a:rPr>
              <a:t>	ethics and conduct of proving.</a:t>
            </a:r>
          </a:p>
        </p:txBody>
      </p:sp>
      <p:sp>
        <p:nvSpPr>
          <p:cNvPr id="12292" name="Rectangle 7"/>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3" name="Rectangle 4"/>
          <p:cNvSpPr>
            <a:spLocks noChangeArrowheads="1"/>
          </p:cNvSpPr>
          <p:nvPr/>
        </p:nvSpPr>
        <p:spPr bwMode="auto">
          <a:xfrm>
            <a:off x="1524000" y="0"/>
            <a:ext cx="79248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 THE  PRE-PROVING  PROTOCOL</a:t>
            </a:r>
            <a:endParaRPr lang="en-AU" altLang="en-US" sz="3600" b="1">
              <a:latin typeface="Times New Roman" panose="02020603050405020304" pitchFamily="18" charset="0"/>
            </a:endParaRPr>
          </a:p>
        </p:txBody>
      </p:sp>
      <p:sp>
        <p:nvSpPr>
          <p:cNvPr id="12294" name="Text Box 9"/>
          <p:cNvSpPr txBox="1">
            <a:spLocks noChangeArrowheads="1"/>
          </p:cNvSpPr>
          <p:nvPr/>
        </p:nvSpPr>
        <p:spPr bwMode="auto">
          <a:xfrm>
            <a:off x="5943601" y="4321176"/>
            <a:ext cx="4151313"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5000"/>
              </a:lnSpc>
              <a:spcBef>
                <a:spcPct val="10000"/>
              </a:spcBef>
              <a:buClr>
                <a:srgbClr val="FFCC00"/>
              </a:buClr>
              <a:buSzPct val="120000"/>
              <a:buFontTx/>
              <a:buChar char="•"/>
            </a:pPr>
            <a:endParaRPr lang="en-GB" altLang="en-US" sz="2000" b="1">
              <a:solidFill>
                <a:srgbClr val="FFFF66"/>
              </a:solidFill>
            </a:endParaRPr>
          </a:p>
          <a:p>
            <a:pPr eaLnBrk="1" hangingPunct="1">
              <a:lnSpc>
                <a:spcPct val="95000"/>
              </a:lnSpc>
              <a:spcBef>
                <a:spcPct val="10000"/>
              </a:spcBef>
              <a:buClr>
                <a:srgbClr val="FFCC00"/>
              </a:buClr>
              <a:buSzPct val="120000"/>
              <a:buFontTx/>
              <a:buChar char="•"/>
            </a:pPr>
            <a:r>
              <a:rPr lang="en-GB" altLang="en-US" sz="2800" b="1"/>
              <a:t>  He is responsible for </a:t>
            </a:r>
          </a:p>
          <a:p>
            <a:pPr eaLnBrk="1" hangingPunct="1">
              <a:lnSpc>
                <a:spcPct val="95000"/>
              </a:lnSpc>
              <a:spcBef>
                <a:spcPct val="10000"/>
              </a:spcBef>
              <a:buClr>
                <a:srgbClr val="FFCC00"/>
              </a:buClr>
              <a:buSzPct val="120000"/>
            </a:pPr>
            <a:r>
              <a:rPr lang="en-GB" altLang="en-US" sz="2800" b="1"/>
              <a:t>   the primary coding </a:t>
            </a:r>
          </a:p>
          <a:p>
            <a:pPr eaLnBrk="1" hangingPunct="1">
              <a:lnSpc>
                <a:spcPct val="95000"/>
              </a:lnSpc>
              <a:spcBef>
                <a:spcPct val="10000"/>
              </a:spcBef>
              <a:buClr>
                <a:srgbClr val="FFCC00"/>
              </a:buClr>
              <a:buSzPct val="120000"/>
            </a:pPr>
            <a:r>
              <a:rPr lang="en-GB" altLang="en-US" sz="2800" b="1"/>
              <a:t>   of the remedy.</a:t>
            </a:r>
          </a:p>
          <a:p>
            <a:pPr eaLnBrk="1" hangingPunct="1"/>
            <a:endParaRPr lang="en-US" altLang="en-US"/>
          </a:p>
        </p:txBody>
      </p:sp>
    </p:spTree>
    <p:extLst>
      <p:ext uri="{BB962C8B-B14F-4D97-AF65-F5344CB8AC3E}">
        <p14:creationId xmlns:p14="http://schemas.microsoft.com/office/powerpoint/2010/main" val="270345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828800" y="528810"/>
            <a:ext cx="8610600" cy="5871990"/>
          </a:xfrm>
        </p:spPr>
        <p:txBody>
          <a:bodyPr/>
          <a:lstStyle/>
          <a:p>
            <a:pPr eaLnBrk="1" hangingPunct="1">
              <a:lnSpc>
                <a:spcPct val="95000"/>
              </a:lnSpc>
              <a:spcBef>
                <a:spcPct val="5000"/>
              </a:spcBef>
              <a:buClr>
                <a:srgbClr val="FFCC00"/>
              </a:buClr>
              <a:buSzPct val="120000"/>
            </a:pPr>
            <a:r>
              <a:rPr lang="en-GB" altLang="en-US" b="1" dirty="0">
                <a:solidFill>
                  <a:srgbClr val="FF0000"/>
                </a:solidFill>
              </a:rPr>
              <a:t>Along with the supervisors and the 	experts, </a:t>
            </a:r>
          </a:p>
          <a:p>
            <a:pPr eaLnBrk="1" hangingPunct="1">
              <a:lnSpc>
                <a:spcPct val="95000"/>
              </a:lnSpc>
              <a:spcBef>
                <a:spcPct val="5000"/>
              </a:spcBef>
              <a:buClr>
                <a:srgbClr val="FFCC00"/>
              </a:buClr>
              <a:buSzPct val="120000"/>
              <a:buFontTx/>
              <a:buNone/>
            </a:pPr>
            <a:r>
              <a:rPr lang="en-GB" altLang="en-US" b="1" dirty="0">
                <a:solidFill>
                  <a:srgbClr val="FF0000"/>
                </a:solidFill>
              </a:rPr>
              <a:t>	he screens the possible provers. The </a:t>
            </a:r>
          </a:p>
          <a:p>
            <a:pPr eaLnBrk="1" hangingPunct="1">
              <a:lnSpc>
                <a:spcPct val="95000"/>
              </a:lnSpc>
              <a:spcBef>
                <a:spcPct val="5000"/>
              </a:spcBef>
              <a:buClr>
                <a:srgbClr val="FFCC00"/>
              </a:buClr>
              <a:buSzPct val="120000"/>
              <a:buFontTx/>
              <a:buNone/>
            </a:pPr>
            <a:r>
              <a:rPr lang="en-GB" altLang="en-US" b="1" dirty="0">
                <a:solidFill>
                  <a:srgbClr val="FF0000"/>
                </a:solidFill>
              </a:rPr>
              <a:t>	Supervisors prepare the Initial Medical</a:t>
            </a:r>
          </a:p>
          <a:p>
            <a:pPr eaLnBrk="1" hangingPunct="1">
              <a:lnSpc>
                <a:spcPct val="95000"/>
              </a:lnSpc>
              <a:spcBef>
                <a:spcPct val="5000"/>
              </a:spcBef>
              <a:buClr>
                <a:srgbClr val="FFCC00"/>
              </a:buClr>
              <a:buSzPct val="120000"/>
              <a:buFontTx/>
              <a:buNone/>
            </a:pPr>
            <a:r>
              <a:rPr lang="en-GB" altLang="en-US" b="1" dirty="0">
                <a:solidFill>
                  <a:srgbClr val="FF0000"/>
                </a:solidFill>
              </a:rPr>
              <a:t>	Report </a:t>
            </a:r>
            <a:r>
              <a:rPr lang="en-GB" altLang="en-US" b="1" dirty="0" err="1">
                <a:solidFill>
                  <a:srgbClr val="FF0000"/>
                </a:solidFill>
              </a:rPr>
              <a:t>Proforma</a:t>
            </a:r>
            <a:r>
              <a:rPr lang="en-GB" altLang="en-US" b="1" dirty="0">
                <a:solidFill>
                  <a:srgbClr val="FF0000"/>
                </a:solidFill>
              </a:rPr>
              <a:t>.</a:t>
            </a:r>
          </a:p>
          <a:p>
            <a:pPr eaLnBrk="1" hangingPunct="1">
              <a:lnSpc>
                <a:spcPct val="95000"/>
              </a:lnSpc>
              <a:spcBef>
                <a:spcPct val="5000"/>
              </a:spcBef>
              <a:buClr>
                <a:srgbClr val="FFCC00"/>
              </a:buClr>
              <a:buSzPct val="120000"/>
            </a:pPr>
            <a:endParaRPr lang="en-GB" altLang="en-US" sz="1800" b="1" dirty="0">
              <a:solidFill>
                <a:srgbClr val="FFFF66"/>
              </a:solidFill>
            </a:endParaRPr>
          </a:p>
          <a:p>
            <a:pPr eaLnBrk="1" hangingPunct="1">
              <a:lnSpc>
                <a:spcPct val="95000"/>
              </a:lnSpc>
              <a:spcBef>
                <a:spcPct val="5000"/>
              </a:spcBef>
              <a:buClr>
                <a:srgbClr val="FFCC00"/>
              </a:buClr>
              <a:buSzPct val="120000"/>
            </a:pPr>
            <a:r>
              <a:rPr lang="en-GB" altLang="en-US" b="1" dirty="0"/>
              <a:t>The provers are briefed about the importance, ethics and details of the 	proving programme.</a:t>
            </a:r>
          </a:p>
          <a:p>
            <a:pPr eaLnBrk="1" hangingPunct="1">
              <a:lnSpc>
                <a:spcPct val="95000"/>
              </a:lnSpc>
              <a:spcBef>
                <a:spcPct val="5000"/>
              </a:spcBef>
              <a:buClr>
                <a:srgbClr val="FFCC00"/>
              </a:buClr>
              <a:buSzPct val="120000"/>
            </a:pPr>
            <a:endParaRPr lang="en-GB" altLang="en-US" sz="1800" b="1" dirty="0">
              <a:solidFill>
                <a:srgbClr val="FFFF66"/>
              </a:solidFill>
            </a:endParaRPr>
          </a:p>
          <a:p>
            <a:pPr eaLnBrk="1" hangingPunct="1">
              <a:lnSpc>
                <a:spcPct val="95000"/>
              </a:lnSpc>
              <a:spcBef>
                <a:spcPct val="5000"/>
              </a:spcBef>
              <a:buClr>
                <a:srgbClr val="FFCC00"/>
              </a:buClr>
              <a:buSzPct val="120000"/>
            </a:pPr>
            <a:r>
              <a:rPr lang="en-GB" altLang="en-US" b="1" dirty="0">
                <a:solidFill>
                  <a:srgbClr val="FF0000"/>
                </a:solidFill>
              </a:rPr>
              <a:t>Consent should be obtained in writing </a:t>
            </a:r>
          </a:p>
          <a:p>
            <a:pPr eaLnBrk="1" hangingPunct="1">
              <a:lnSpc>
                <a:spcPct val="95000"/>
              </a:lnSpc>
              <a:spcBef>
                <a:spcPct val="5000"/>
              </a:spcBef>
              <a:buClr>
                <a:srgbClr val="FFCC00"/>
              </a:buClr>
              <a:buSzPct val="120000"/>
              <a:buFontTx/>
              <a:buNone/>
            </a:pPr>
            <a:r>
              <a:rPr lang="en-GB" altLang="en-US" b="1" dirty="0">
                <a:solidFill>
                  <a:srgbClr val="FF0000"/>
                </a:solidFill>
              </a:rPr>
              <a:t>	from prover. </a:t>
            </a:r>
          </a:p>
          <a:p>
            <a:pPr eaLnBrk="1" hangingPunct="1">
              <a:lnSpc>
                <a:spcPct val="95000"/>
              </a:lnSpc>
              <a:spcBef>
                <a:spcPct val="5000"/>
              </a:spcBef>
              <a:buClr>
                <a:srgbClr val="FFCC00"/>
              </a:buClr>
              <a:buSzPct val="120000"/>
            </a:pPr>
            <a:endParaRPr lang="en-GB" altLang="en-US" sz="1800" b="1" dirty="0">
              <a:solidFill>
                <a:schemeClr val="hlink"/>
              </a:solidFill>
            </a:endParaRPr>
          </a:p>
          <a:p>
            <a:pPr eaLnBrk="1" hangingPunct="1">
              <a:lnSpc>
                <a:spcPct val="95000"/>
              </a:lnSpc>
              <a:spcBef>
                <a:spcPct val="5000"/>
              </a:spcBef>
              <a:buClr>
                <a:srgbClr val="FFCC00"/>
              </a:buClr>
              <a:buSzPct val="120000"/>
            </a:pPr>
            <a:r>
              <a:rPr lang="en-GB" altLang="en-US" b="1" dirty="0"/>
              <a:t>The investigating team should discontinue</a:t>
            </a:r>
          </a:p>
          <a:p>
            <a:pPr eaLnBrk="1" hangingPunct="1">
              <a:lnSpc>
                <a:spcPct val="95000"/>
              </a:lnSpc>
              <a:spcBef>
                <a:spcPct val="5000"/>
              </a:spcBef>
              <a:buClr>
                <a:srgbClr val="FFCC00"/>
              </a:buClr>
              <a:buSzPct val="120000"/>
              <a:buFontTx/>
              <a:buNone/>
            </a:pPr>
            <a:r>
              <a:rPr lang="en-GB" altLang="en-US" b="1" dirty="0"/>
              <a:t>	the </a:t>
            </a:r>
            <a:r>
              <a:rPr lang="en-GB" altLang="en-US" b="1" dirty="0" err="1"/>
              <a:t>provings</a:t>
            </a:r>
            <a:r>
              <a:rPr lang="en-GB" altLang="en-US" b="1" dirty="0"/>
              <a:t> if in their judgement, if any, if </a:t>
            </a:r>
          </a:p>
          <a:p>
            <a:pPr eaLnBrk="1" hangingPunct="1">
              <a:lnSpc>
                <a:spcPct val="95000"/>
              </a:lnSpc>
              <a:spcBef>
                <a:spcPct val="5000"/>
              </a:spcBef>
              <a:buClr>
                <a:srgbClr val="FFCC00"/>
              </a:buClr>
              <a:buSzPct val="120000"/>
              <a:buFontTx/>
              <a:buNone/>
            </a:pPr>
            <a:r>
              <a:rPr lang="en-GB" altLang="en-US" b="1" dirty="0"/>
              <a:t>	continued, be harmful to the subject. </a:t>
            </a:r>
          </a:p>
        </p:txBody>
      </p:sp>
      <p:sp>
        <p:nvSpPr>
          <p:cNvPr id="13315"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440262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057400" y="1066800"/>
            <a:ext cx="8229600" cy="4572000"/>
          </a:xfrm>
        </p:spPr>
        <p:txBody>
          <a:bodyPr/>
          <a:lstStyle/>
          <a:p>
            <a:pPr eaLnBrk="1" hangingPunct="1">
              <a:lnSpc>
                <a:spcPct val="120000"/>
              </a:lnSpc>
              <a:spcBef>
                <a:spcPct val="5000"/>
              </a:spcBef>
              <a:buFontTx/>
              <a:buNone/>
            </a:pPr>
            <a:r>
              <a:rPr lang="en-GB" altLang="en-US" b="1" dirty="0" err="1" smtClean="0">
                <a:solidFill>
                  <a:srgbClr val="FF0000"/>
                </a:solidFill>
              </a:rPr>
              <a:t>Multicentric</a:t>
            </a:r>
            <a:r>
              <a:rPr lang="en-GB" altLang="en-US" b="1" dirty="0" smtClean="0">
                <a:solidFill>
                  <a:srgbClr val="FF0000"/>
                </a:solidFill>
              </a:rPr>
              <a:t> trials :</a:t>
            </a:r>
          </a:p>
          <a:p>
            <a:pPr eaLnBrk="1" hangingPunct="1">
              <a:lnSpc>
                <a:spcPct val="120000"/>
              </a:lnSpc>
              <a:spcBef>
                <a:spcPct val="5000"/>
              </a:spcBef>
              <a:buFontTx/>
              <a:buNone/>
            </a:pPr>
            <a:r>
              <a:rPr lang="en-GB" altLang="en-US" b="1" dirty="0" smtClean="0"/>
              <a:t>Studies are to be conducted at least </a:t>
            </a:r>
          </a:p>
          <a:p>
            <a:pPr eaLnBrk="1" hangingPunct="1">
              <a:lnSpc>
                <a:spcPct val="120000"/>
              </a:lnSpc>
              <a:spcBef>
                <a:spcPct val="5000"/>
              </a:spcBef>
              <a:buFontTx/>
              <a:buNone/>
            </a:pPr>
            <a:r>
              <a:rPr lang="en-GB" altLang="en-US" b="1" dirty="0" smtClean="0"/>
              <a:t>at three different centres before </a:t>
            </a:r>
          </a:p>
          <a:p>
            <a:pPr eaLnBrk="1" hangingPunct="1">
              <a:lnSpc>
                <a:spcPct val="120000"/>
              </a:lnSpc>
              <a:spcBef>
                <a:spcPct val="5000"/>
              </a:spcBef>
              <a:buFontTx/>
              <a:buNone/>
            </a:pPr>
            <a:r>
              <a:rPr lang="en-GB" altLang="en-US" b="1" dirty="0" smtClean="0"/>
              <a:t>releasing the data for professional use : </a:t>
            </a:r>
          </a:p>
          <a:p>
            <a:pPr eaLnBrk="1" hangingPunct="1">
              <a:lnSpc>
                <a:spcPct val="120000"/>
              </a:lnSpc>
              <a:spcBef>
                <a:spcPct val="5000"/>
              </a:spcBef>
              <a:buFontTx/>
              <a:buNone/>
            </a:pPr>
            <a:endParaRPr lang="en-GB" altLang="en-US" sz="1800" b="1" dirty="0"/>
          </a:p>
          <a:p>
            <a:pPr eaLnBrk="1" hangingPunct="1">
              <a:lnSpc>
                <a:spcPct val="120000"/>
              </a:lnSpc>
              <a:spcBef>
                <a:spcPct val="5000"/>
              </a:spcBef>
              <a:buFontTx/>
              <a:buNone/>
            </a:pPr>
            <a:r>
              <a:rPr lang="en-GB" altLang="en-US" b="1" dirty="0" smtClean="0"/>
              <a:t>		</a:t>
            </a:r>
            <a:r>
              <a:rPr lang="en-GB" altLang="en-US" b="1" dirty="0" smtClean="0">
                <a:solidFill>
                  <a:srgbClr val="FFFF66"/>
                </a:solidFill>
              </a:rPr>
              <a:t>	</a:t>
            </a:r>
            <a:r>
              <a:rPr lang="en-GB" altLang="en-US" b="1" dirty="0" smtClean="0">
                <a:solidFill>
                  <a:srgbClr val="FF0000"/>
                </a:solidFill>
              </a:rPr>
              <a:t>Mountains </a:t>
            </a:r>
          </a:p>
          <a:p>
            <a:pPr eaLnBrk="1" hangingPunct="1">
              <a:lnSpc>
                <a:spcPct val="120000"/>
              </a:lnSpc>
              <a:spcBef>
                <a:spcPct val="5000"/>
              </a:spcBef>
              <a:buFontTx/>
              <a:buNone/>
            </a:pPr>
            <a:r>
              <a:rPr lang="en-GB" altLang="en-US" b="1" dirty="0" smtClean="0">
                <a:solidFill>
                  <a:srgbClr val="FF0000"/>
                </a:solidFill>
              </a:rPr>
              <a:t>			Plains </a:t>
            </a:r>
          </a:p>
          <a:p>
            <a:pPr eaLnBrk="1" hangingPunct="1">
              <a:lnSpc>
                <a:spcPct val="120000"/>
              </a:lnSpc>
              <a:spcBef>
                <a:spcPct val="5000"/>
              </a:spcBef>
              <a:buFontTx/>
              <a:buNone/>
            </a:pPr>
            <a:r>
              <a:rPr lang="en-GB" altLang="en-US" b="1" dirty="0" smtClean="0">
                <a:solidFill>
                  <a:srgbClr val="FF0000"/>
                </a:solidFill>
              </a:rPr>
              <a:t>			Seashore</a:t>
            </a:r>
          </a:p>
          <a:p>
            <a:pPr eaLnBrk="1" hangingPunct="1">
              <a:lnSpc>
                <a:spcPct val="120000"/>
              </a:lnSpc>
              <a:spcBef>
                <a:spcPct val="5000"/>
              </a:spcBef>
              <a:buFontTx/>
              <a:buNone/>
            </a:pPr>
            <a:endParaRPr lang="en-GB" altLang="en-US" sz="1000" b="1" dirty="0">
              <a:solidFill>
                <a:srgbClr val="FFFF66"/>
              </a:solidFill>
            </a:endParaRPr>
          </a:p>
        </p:txBody>
      </p:sp>
      <p:sp>
        <p:nvSpPr>
          <p:cNvPr id="14339"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0" name="Rectangle 4"/>
          <p:cNvSpPr>
            <a:spLocks noChangeArrowheads="1"/>
          </p:cNvSpPr>
          <p:nvPr/>
        </p:nvSpPr>
        <p:spPr bwMode="auto">
          <a:xfrm>
            <a:off x="1524000" y="0"/>
            <a:ext cx="41148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THE PROVING</a:t>
            </a:r>
            <a:endParaRPr lang="en-AU" altLang="en-US" sz="3600" b="1">
              <a:latin typeface="Times New Roman" panose="02020603050405020304" pitchFamily="18" charset="0"/>
            </a:endParaRPr>
          </a:p>
        </p:txBody>
      </p:sp>
    </p:spTree>
    <p:extLst>
      <p:ext uri="{BB962C8B-B14F-4D97-AF65-F5344CB8AC3E}">
        <p14:creationId xmlns:p14="http://schemas.microsoft.com/office/powerpoint/2010/main" val="2441975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back36 copy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3026"/>
            <a:ext cx="9144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4"/>
          <p:cNvSpPr txBox="1">
            <a:spLocks noChangeArrowheads="1"/>
          </p:cNvSpPr>
          <p:nvPr/>
        </p:nvSpPr>
        <p:spPr bwMode="auto">
          <a:xfrm>
            <a:off x="1905001" y="468314"/>
            <a:ext cx="8550275" cy="265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0000"/>
              </a:lnSpc>
            </a:pPr>
            <a:r>
              <a:rPr lang="en-GB" altLang="en-US" sz="2800" b="1">
                <a:solidFill>
                  <a:srgbClr val="FFFF66"/>
                </a:solidFill>
              </a:rPr>
              <a:t>Orientation meeting :</a:t>
            </a:r>
          </a:p>
          <a:p>
            <a:pPr eaLnBrk="1" hangingPunct="1">
              <a:lnSpc>
                <a:spcPct val="120000"/>
              </a:lnSpc>
            </a:pPr>
            <a:r>
              <a:rPr lang="en-GB" altLang="en-US" sz="2800" b="1"/>
              <a:t>Orientation meetings are arranged at the commencement of the proving. The aim of the orientation meeting is to explain the importance and conduct of the proving process in detail. </a:t>
            </a:r>
          </a:p>
        </p:txBody>
      </p:sp>
      <p:sp>
        <p:nvSpPr>
          <p:cNvPr id="15364"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5" name="Text Box 7"/>
          <p:cNvSpPr txBox="1">
            <a:spLocks noChangeArrowheads="1"/>
          </p:cNvSpPr>
          <p:nvPr/>
        </p:nvSpPr>
        <p:spPr bwMode="auto">
          <a:xfrm>
            <a:off x="5791200" y="3505201"/>
            <a:ext cx="4495800"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0000"/>
              </a:lnSpc>
            </a:pPr>
            <a:r>
              <a:rPr lang="en-GB" altLang="en-US" sz="2800" b="1"/>
              <a:t>The daybooks are also provided to the provers for the recording of the proving.</a:t>
            </a:r>
            <a:endParaRPr lang="en-US" altLang="en-US" sz="2800"/>
          </a:p>
          <a:p>
            <a:pPr eaLnBrk="1" hangingPunct="1"/>
            <a:endParaRPr lang="en-US" altLang="en-US"/>
          </a:p>
        </p:txBody>
      </p:sp>
    </p:spTree>
    <p:extLst>
      <p:ext uri="{BB962C8B-B14F-4D97-AF65-F5344CB8AC3E}">
        <p14:creationId xmlns:p14="http://schemas.microsoft.com/office/powerpoint/2010/main" val="318429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2971800" y="1371601"/>
            <a:ext cx="6400800" cy="4525963"/>
          </a:xfrm>
        </p:spPr>
        <p:txBody>
          <a:bodyPr/>
          <a:lstStyle/>
          <a:p>
            <a:pPr eaLnBrk="1" hangingPunct="1">
              <a:lnSpc>
                <a:spcPct val="110000"/>
              </a:lnSpc>
              <a:buClr>
                <a:srgbClr val="FFCC00"/>
              </a:buClr>
              <a:buSzPct val="120000"/>
            </a:pPr>
            <a:r>
              <a:rPr lang="en-GB" altLang="en-US" b="1" smtClean="0"/>
              <a:t>Randomized </a:t>
            </a:r>
          </a:p>
          <a:p>
            <a:pPr eaLnBrk="1" hangingPunct="1">
              <a:lnSpc>
                <a:spcPct val="110000"/>
              </a:lnSpc>
              <a:buClr>
                <a:srgbClr val="FFCC00"/>
              </a:buClr>
              <a:buSzPct val="120000"/>
            </a:pPr>
            <a:endParaRPr lang="en-GB" altLang="en-US" sz="2000" b="1"/>
          </a:p>
          <a:p>
            <a:pPr eaLnBrk="1" hangingPunct="1">
              <a:lnSpc>
                <a:spcPct val="110000"/>
              </a:lnSpc>
              <a:buClr>
                <a:srgbClr val="FFCC00"/>
              </a:buClr>
              <a:buSzPct val="120000"/>
            </a:pPr>
            <a:r>
              <a:rPr lang="en-GB" altLang="en-US" b="1" smtClean="0"/>
              <a:t>Double Blind</a:t>
            </a:r>
          </a:p>
          <a:p>
            <a:pPr eaLnBrk="1" hangingPunct="1">
              <a:lnSpc>
                <a:spcPct val="110000"/>
              </a:lnSpc>
              <a:buClr>
                <a:srgbClr val="FFCC00"/>
              </a:buClr>
              <a:buSzPct val="120000"/>
            </a:pPr>
            <a:endParaRPr lang="en-GB" altLang="en-US" sz="2000" b="1"/>
          </a:p>
          <a:p>
            <a:pPr eaLnBrk="1" hangingPunct="1">
              <a:lnSpc>
                <a:spcPct val="110000"/>
              </a:lnSpc>
              <a:buClr>
                <a:srgbClr val="FFCC00"/>
              </a:buClr>
              <a:buSzPct val="120000"/>
            </a:pPr>
            <a:r>
              <a:rPr lang="en-GB" altLang="en-US" b="1" smtClean="0"/>
              <a:t>Double Controlled Provings</a:t>
            </a:r>
          </a:p>
          <a:p>
            <a:pPr eaLnBrk="1" hangingPunct="1">
              <a:lnSpc>
                <a:spcPct val="110000"/>
              </a:lnSpc>
              <a:buClr>
                <a:srgbClr val="FFCC00"/>
              </a:buClr>
              <a:buSzPct val="120000"/>
            </a:pPr>
            <a:endParaRPr lang="en-GB" altLang="en-US" sz="2000" b="1"/>
          </a:p>
          <a:p>
            <a:pPr eaLnBrk="1" hangingPunct="1">
              <a:lnSpc>
                <a:spcPct val="110000"/>
              </a:lnSpc>
              <a:buClr>
                <a:srgbClr val="FFCC00"/>
              </a:buClr>
              <a:buSzPct val="120000"/>
            </a:pPr>
            <a:r>
              <a:rPr lang="en-GB" altLang="en-US" b="1" smtClean="0"/>
              <a:t>Croos Over Studies</a:t>
            </a:r>
            <a:endParaRPr lang="en-AU" altLang="en-US" sz="3600" b="1"/>
          </a:p>
        </p:txBody>
      </p:sp>
      <p:sp>
        <p:nvSpPr>
          <p:cNvPr id="16387"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8" name="Rectangle 4"/>
          <p:cNvSpPr>
            <a:spLocks noChangeArrowheads="1"/>
          </p:cNvSpPr>
          <p:nvPr/>
        </p:nvSpPr>
        <p:spPr bwMode="auto">
          <a:xfrm>
            <a:off x="1524000" y="0"/>
            <a:ext cx="56388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NATURE  OF  TRIALS</a:t>
            </a:r>
            <a:endParaRPr lang="en-AU" altLang="en-US" sz="3600" b="1">
              <a:latin typeface="Times New Roman" panose="02020603050405020304" pitchFamily="18" charset="0"/>
            </a:endParaRPr>
          </a:p>
        </p:txBody>
      </p:sp>
    </p:spTree>
    <p:extLst>
      <p:ext uri="{BB962C8B-B14F-4D97-AF65-F5344CB8AC3E}">
        <p14:creationId xmlns:p14="http://schemas.microsoft.com/office/powerpoint/2010/main" val="1037547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2667000" y="2005070"/>
            <a:ext cx="8229600" cy="3100330"/>
          </a:xfrm>
        </p:spPr>
        <p:txBody>
          <a:bodyPr/>
          <a:lstStyle/>
          <a:p>
            <a:pPr eaLnBrk="1" hangingPunct="1">
              <a:buClr>
                <a:srgbClr val="FFCC00"/>
              </a:buClr>
              <a:buSzPct val="120000"/>
            </a:pPr>
            <a:r>
              <a:rPr lang="en-GB" altLang="en-US" b="1" smtClean="0"/>
              <a:t>Initial Medical Report </a:t>
            </a:r>
            <a:r>
              <a:rPr lang="en-GB" altLang="en-US" b="1" dirty="0" err="1" smtClean="0"/>
              <a:t>Proforma</a:t>
            </a:r>
            <a:r>
              <a:rPr lang="en-GB" altLang="en-US" b="1" dirty="0" smtClean="0"/>
              <a:t>  </a:t>
            </a:r>
          </a:p>
          <a:p>
            <a:pPr eaLnBrk="1" hangingPunct="1">
              <a:buClr>
                <a:srgbClr val="FFCC00"/>
              </a:buClr>
              <a:buSzPct val="120000"/>
            </a:pPr>
            <a:endParaRPr lang="en-GB" altLang="en-US" b="1" dirty="0" smtClean="0"/>
          </a:p>
          <a:p>
            <a:pPr eaLnBrk="1" hangingPunct="1">
              <a:buClr>
                <a:srgbClr val="FFCC00"/>
              </a:buClr>
              <a:buSzPct val="120000"/>
            </a:pPr>
            <a:r>
              <a:rPr lang="en-GB" altLang="en-US" b="1" dirty="0" smtClean="0"/>
              <a:t>Prover’s Daybook / Logbook </a:t>
            </a:r>
          </a:p>
          <a:p>
            <a:pPr eaLnBrk="1" hangingPunct="1">
              <a:buClr>
                <a:srgbClr val="FFCC00"/>
              </a:buClr>
              <a:buSzPct val="120000"/>
            </a:pPr>
            <a:endParaRPr lang="en-GB" altLang="en-US" b="1" dirty="0" smtClean="0"/>
          </a:p>
          <a:p>
            <a:pPr eaLnBrk="1" hangingPunct="1">
              <a:buClr>
                <a:srgbClr val="FFCC00"/>
              </a:buClr>
              <a:buSzPct val="120000"/>
            </a:pPr>
            <a:r>
              <a:rPr lang="en-GB" altLang="en-US" b="1" dirty="0" smtClean="0"/>
              <a:t>Response Monitoring </a:t>
            </a:r>
            <a:r>
              <a:rPr lang="en-GB" altLang="en-US" b="1" dirty="0" err="1" smtClean="0"/>
              <a:t>Proforma</a:t>
            </a:r>
            <a:r>
              <a:rPr lang="en-GB" altLang="en-US" b="1" dirty="0" smtClean="0"/>
              <a:t> </a:t>
            </a:r>
            <a:endParaRPr lang="en-AU" altLang="en-US" b="1" dirty="0" smtClean="0"/>
          </a:p>
        </p:txBody>
      </p:sp>
      <p:sp>
        <p:nvSpPr>
          <p:cNvPr id="17411"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2" name="Rectangle 4"/>
          <p:cNvSpPr>
            <a:spLocks noChangeArrowheads="1"/>
          </p:cNvSpPr>
          <p:nvPr/>
        </p:nvSpPr>
        <p:spPr bwMode="auto">
          <a:xfrm>
            <a:off x="1524000" y="0"/>
            <a:ext cx="65532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RECORDING  OF  PROVING</a:t>
            </a:r>
            <a:endParaRPr lang="en-AU" altLang="en-US" sz="3600" b="1">
              <a:latin typeface="Times New Roman" panose="02020603050405020304" pitchFamily="18" charset="0"/>
            </a:endParaRPr>
          </a:p>
        </p:txBody>
      </p:sp>
    </p:spTree>
    <p:extLst>
      <p:ext uri="{BB962C8B-B14F-4D97-AF65-F5344CB8AC3E}">
        <p14:creationId xmlns:p14="http://schemas.microsoft.com/office/powerpoint/2010/main" val="1903556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2057400" y="925417"/>
            <a:ext cx="8001000" cy="5551583"/>
          </a:xfrm>
        </p:spPr>
        <p:txBody>
          <a:bodyPr/>
          <a:lstStyle/>
          <a:p>
            <a:pPr eaLnBrk="1" hangingPunct="1">
              <a:lnSpc>
                <a:spcPct val="105000"/>
              </a:lnSpc>
              <a:buClr>
                <a:srgbClr val="FFCC00"/>
              </a:buClr>
              <a:buSzPct val="120000"/>
              <a:buFontTx/>
              <a:buNone/>
            </a:pPr>
            <a:r>
              <a:rPr lang="en-GB" altLang="en-US" b="1" dirty="0" smtClean="0">
                <a:solidFill>
                  <a:srgbClr val="FF0000"/>
                </a:solidFill>
              </a:rPr>
              <a:t>How  to  note :</a:t>
            </a:r>
          </a:p>
          <a:p>
            <a:pPr eaLnBrk="1" hangingPunct="1">
              <a:lnSpc>
                <a:spcPct val="105000"/>
              </a:lnSpc>
              <a:buClr>
                <a:srgbClr val="FFCC00"/>
              </a:buClr>
              <a:buSzPct val="120000"/>
            </a:pPr>
            <a:r>
              <a:rPr lang="en-GB" altLang="en-US" sz="3000" b="1" dirty="0"/>
              <a:t>Provers and supervisors should refrain from discussing symptoms or experiences.</a:t>
            </a:r>
          </a:p>
          <a:p>
            <a:pPr eaLnBrk="1" hangingPunct="1">
              <a:lnSpc>
                <a:spcPct val="105000"/>
              </a:lnSpc>
              <a:buClr>
                <a:srgbClr val="FFCC00"/>
              </a:buClr>
              <a:buSzPct val="120000"/>
            </a:pPr>
            <a:r>
              <a:rPr lang="en-GB" altLang="en-US" sz="3000" b="1" dirty="0"/>
              <a:t>Recording should be as frequently as possible. </a:t>
            </a:r>
          </a:p>
          <a:p>
            <a:pPr eaLnBrk="1" hangingPunct="1">
              <a:lnSpc>
                <a:spcPct val="105000"/>
              </a:lnSpc>
              <a:buClr>
                <a:srgbClr val="FFCC00"/>
              </a:buClr>
              <a:buSzPct val="120000"/>
            </a:pPr>
            <a:r>
              <a:rPr lang="en-GB" altLang="en-US" sz="3000" b="1" dirty="0"/>
              <a:t>Each day is started on a new page with the date and which day of the proving it is, noted at the top of each page. The day of the first dose is day one. </a:t>
            </a:r>
          </a:p>
        </p:txBody>
      </p:sp>
      <p:sp>
        <p:nvSpPr>
          <p:cNvPr id="18435"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36" name="Rectangle 4"/>
          <p:cNvSpPr>
            <a:spLocks noChangeArrowheads="1"/>
          </p:cNvSpPr>
          <p:nvPr/>
        </p:nvSpPr>
        <p:spPr bwMode="auto">
          <a:xfrm>
            <a:off x="1524000" y="0"/>
            <a:ext cx="70866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 RECORDING  OF  SYMPTOMS</a:t>
            </a:r>
            <a:endParaRPr lang="en-AU" altLang="en-US" sz="3600" b="1">
              <a:latin typeface="Times New Roman" panose="02020603050405020304" pitchFamily="18" charset="0"/>
            </a:endParaRPr>
          </a:p>
        </p:txBody>
      </p:sp>
    </p:spTree>
    <p:extLst>
      <p:ext uri="{BB962C8B-B14F-4D97-AF65-F5344CB8AC3E}">
        <p14:creationId xmlns:p14="http://schemas.microsoft.com/office/powerpoint/2010/main" val="1171853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back36 cop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3026"/>
            <a:ext cx="9144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4"/>
          <p:cNvSpPr txBox="1">
            <a:spLocks noChangeArrowheads="1"/>
          </p:cNvSpPr>
          <p:nvPr/>
        </p:nvSpPr>
        <p:spPr bwMode="auto">
          <a:xfrm>
            <a:off x="1981200" y="685800"/>
            <a:ext cx="8229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0000"/>
              </a:lnSpc>
              <a:buClr>
                <a:srgbClr val="FFCC00"/>
              </a:buClr>
              <a:buSzPct val="120000"/>
              <a:buFontTx/>
              <a:buChar char="•"/>
            </a:pPr>
            <a:r>
              <a:rPr lang="en-GB" altLang="en-US" sz="3000" b="1"/>
              <a:t>The prover should note in detail the symptoms in one’s own language, </a:t>
            </a:r>
          </a:p>
          <a:p>
            <a:pPr eaLnBrk="1" hangingPunct="1">
              <a:lnSpc>
                <a:spcPct val="120000"/>
              </a:lnSpc>
              <a:buClr>
                <a:srgbClr val="FFCC00"/>
              </a:buClr>
              <a:buSzPct val="120000"/>
            </a:pPr>
            <a:r>
              <a:rPr lang="en-GB" altLang="en-US" sz="3000" b="1"/>
              <a:t>	in first person.</a:t>
            </a:r>
            <a:endParaRPr lang="en-US" altLang="en-US" sz="3000" b="1"/>
          </a:p>
        </p:txBody>
      </p:sp>
      <p:sp>
        <p:nvSpPr>
          <p:cNvPr id="19460"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1" name="Text Box 7"/>
          <p:cNvSpPr txBox="1">
            <a:spLocks noChangeArrowheads="1"/>
          </p:cNvSpPr>
          <p:nvPr/>
        </p:nvSpPr>
        <p:spPr bwMode="auto">
          <a:xfrm>
            <a:off x="4572000" y="2114550"/>
            <a:ext cx="55626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0000"/>
              </a:lnSpc>
              <a:buClr>
                <a:srgbClr val="FFCC00"/>
              </a:buClr>
              <a:buSzPct val="120000"/>
            </a:pPr>
            <a:endParaRPr lang="en-GB" altLang="en-US" sz="3000" b="1"/>
          </a:p>
          <a:p>
            <a:pPr eaLnBrk="1" hangingPunct="1">
              <a:lnSpc>
                <a:spcPct val="120000"/>
              </a:lnSpc>
              <a:buClr>
                <a:srgbClr val="FFCC00"/>
              </a:buClr>
              <a:buSzPct val="120000"/>
              <a:buFontTx/>
              <a:buChar char="•"/>
            </a:pPr>
            <a:r>
              <a:rPr lang="en-GB" altLang="en-US" sz="3000" b="1"/>
              <a:t>Symptoms have to be reviewed, investigated, clarified and recorded </a:t>
            </a:r>
          </a:p>
          <a:p>
            <a:pPr eaLnBrk="1" hangingPunct="1">
              <a:lnSpc>
                <a:spcPct val="120000"/>
              </a:lnSpc>
              <a:buClr>
                <a:srgbClr val="FFCC00"/>
              </a:buClr>
              <a:buSzPct val="120000"/>
            </a:pPr>
            <a:r>
              <a:rPr lang="en-GB" altLang="en-US" sz="3000" b="1"/>
              <a:t>	in detail by supervisor. </a:t>
            </a:r>
            <a:endParaRPr lang="en-US" altLang="en-US" sz="3000" b="1"/>
          </a:p>
        </p:txBody>
      </p:sp>
    </p:spTree>
    <p:extLst>
      <p:ext uri="{BB962C8B-B14F-4D97-AF65-F5344CB8AC3E}">
        <p14:creationId xmlns:p14="http://schemas.microsoft.com/office/powerpoint/2010/main" val="83224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981200" y="457200"/>
            <a:ext cx="8229600" cy="5791200"/>
          </a:xfrm>
        </p:spPr>
        <p:txBody>
          <a:bodyPr>
            <a:normAutofit lnSpcReduction="10000"/>
          </a:bodyPr>
          <a:lstStyle/>
          <a:p>
            <a:pPr eaLnBrk="1" hangingPunct="1">
              <a:lnSpc>
                <a:spcPct val="110000"/>
              </a:lnSpc>
              <a:buFontTx/>
              <a:buNone/>
            </a:pPr>
            <a:r>
              <a:rPr lang="en-GB" altLang="en-US" sz="3000" b="1" dirty="0">
                <a:solidFill>
                  <a:srgbClr val="FF0000"/>
                </a:solidFill>
              </a:rPr>
              <a:t>What  to  note :</a:t>
            </a:r>
          </a:p>
          <a:p>
            <a:pPr eaLnBrk="1" hangingPunct="1">
              <a:lnSpc>
                <a:spcPct val="110000"/>
              </a:lnSpc>
              <a:buFontTx/>
              <a:buNone/>
            </a:pPr>
            <a:endParaRPr lang="en-GB" altLang="en-US" sz="1200" b="1" dirty="0">
              <a:solidFill>
                <a:srgbClr val="FFFF00"/>
              </a:solidFill>
            </a:endParaRPr>
          </a:p>
          <a:p>
            <a:pPr eaLnBrk="1" hangingPunct="1">
              <a:lnSpc>
                <a:spcPct val="110000"/>
              </a:lnSpc>
              <a:buClr>
                <a:srgbClr val="FFCC00"/>
              </a:buClr>
              <a:buSzPct val="120000"/>
            </a:pPr>
            <a:r>
              <a:rPr lang="en-GB" altLang="en-US" sz="3000" b="1" dirty="0"/>
              <a:t>Prover notes down any symptoms that arise, whether they are old or new and at what time of the day or night they occurred. </a:t>
            </a:r>
          </a:p>
          <a:p>
            <a:pPr eaLnBrk="1" hangingPunct="1">
              <a:lnSpc>
                <a:spcPct val="110000"/>
              </a:lnSpc>
              <a:buClr>
                <a:srgbClr val="FFCC00"/>
              </a:buClr>
              <a:buSzPct val="120000"/>
            </a:pPr>
            <a:endParaRPr lang="en-GB" altLang="en-US" sz="1400" b="1" dirty="0"/>
          </a:p>
          <a:p>
            <a:pPr eaLnBrk="1" hangingPunct="1">
              <a:lnSpc>
                <a:spcPct val="110000"/>
              </a:lnSpc>
              <a:buClr>
                <a:srgbClr val="FFCC00"/>
              </a:buClr>
              <a:buSzPct val="120000"/>
            </a:pPr>
            <a:r>
              <a:rPr lang="en-GB" altLang="en-US" sz="3000" b="1" dirty="0"/>
              <a:t>The prover must note down distinctly the sensation, sufferings, accidents and changes of health he experiences at the time of their occurrence, mentioning the time after the ingestion of the drug. </a:t>
            </a:r>
          </a:p>
        </p:txBody>
      </p:sp>
      <p:sp>
        <p:nvSpPr>
          <p:cNvPr id="20483"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62022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1905000" y="870332"/>
            <a:ext cx="8458200" cy="5530467"/>
          </a:xfrm>
        </p:spPr>
        <p:txBody>
          <a:bodyPr>
            <a:normAutofit/>
          </a:bodyPr>
          <a:lstStyle/>
          <a:p>
            <a:pPr algn="ctr" eaLnBrk="1" hangingPunct="1">
              <a:lnSpc>
                <a:spcPct val="120000"/>
              </a:lnSpc>
              <a:buFontTx/>
              <a:buNone/>
              <a:defRPr/>
            </a:pPr>
            <a:r>
              <a:rPr lang="en-GB" b="1" dirty="0">
                <a:effectLst>
                  <a:outerShdw blurRad="38100" dist="38100" dir="2700000" algn="tl">
                    <a:srgbClr val="000000"/>
                  </a:outerShdw>
                </a:effectLst>
              </a:rPr>
              <a:t>“This spirit-like power to alter man’s state </a:t>
            </a:r>
          </a:p>
          <a:p>
            <a:pPr algn="ctr" eaLnBrk="1" hangingPunct="1">
              <a:lnSpc>
                <a:spcPct val="120000"/>
              </a:lnSpc>
              <a:buFontTx/>
              <a:buNone/>
              <a:defRPr/>
            </a:pPr>
            <a:r>
              <a:rPr lang="en-GB" b="1" dirty="0">
                <a:effectLst>
                  <a:outerShdw blurRad="38100" dist="38100" dir="2700000" algn="tl">
                    <a:srgbClr val="000000"/>
                  </a:outerShdw>
                </a:effectLst>
              </a:rPr>
              <a:t>of health which lies hidden in the inner </a:t>
            </a:r>
          </a:p>
          <a:p>
            <a:pPr algn="ctr" eaLnBrk="1" hangingPunct="1">
              <a:lnSpc>
                <a:spcPct val="120000"/>
              </a:lnSpc>
              <a:buFontTx/>
              <a:buNone/>
              <a:defRPr/>
            </a:pPr>
            <a:r>
              <a:rPr lang="en-GB" b="1" dirty="0">
                <a:effectLst>
                  <a:outerShdw blurRad="38100" dist="38100" dir="2700000" algn="tl">
                    <a:srgbClr val="000000"/>
                  </a:outerShdw>
                </a:effectLst>
              </a:rPr>
              <a:t>nature of medicines can in itself never </a:t>
            </a:r>
          </a:p>
          <a:p>
            <a:pPr algn="ctr" eaLnBrk="1" hangingPunct="1">
              <a:lnSpc>
                <a:spcPct val="120000"/>
              </a:lnSpc>
              <a:buFontTx/>
              <a:buNone/>
              <a:defRPr/>
            </a:pPr>
            <a:r>
              <a:rPr lang="en-GB" b="1" dirty="0">
                <a:effectLst>
                  <a:outerShdw blurRad="38100" dist="38100" dir="2700000" algn="tl">
                    <a:srgbClr val="000000"/>
                  </a:outerShdw>
                </a:effectLst>
              </a:rPr>
              <a:t>be discovered by us by a mere </a:t>
            </a:r>
          </a:p>
          <a:p>
            <a:pPr algn="ctr" eaLnBrk="1" hangingPunct="1">
              <a:lnSpc>
                <a:spcPct val="120000"/>
              </a:lnSpc>
              <a:buFontTx/>
              <a:buNone/>
              <a:defRPr/>
            </a:pPr>
            <a:r>
              <a:rPr lang="en-GB" b="1" dirty="0">
                <a:effectLst>
                  <a:outerShdw blurRad="38100" dist="38100" dir="2700000" algn="tl">
                    <a:srgbClr val="000000"/>
                  </a:outerShdw>
                </a:effectLst>
              </a:rPr>
              <a:t>effort of reason; it is only by experience of </a:t>
            </a:r>
          </a:p>
          <a:p>
            <a:pPr algn="ctr" eaLnBrk="1" hangingPunct="1">
              <a:lnSpc>
                <a:spcPct val="120000"/>
              </a:lnSpc>
              <a:buFontTx/>
              <a:buNone/>
              <a:defRPr/>
            </a:pPr>
            <a:r>
              <a:rPr lang="en-GB" b="1" dirty="0">
                <a:effectLst>
                  <a:outerShdw blurRad="38100" dist="38100" dir="2700000" algn="tl">
                    <a:srgbClr val="000000"/>
                  </a:outerShdw>
                </a:effectLst>
              </a:rPr>
              <a:t>the phenomena it displays when acting on </a:t>
            </a:r>
          </a:p>
          <a:p>
            <a:pPr algn="ctr" eaLnBrk="1" hangingPunct="1">
              <a:lnSpc>
                <a:spcPct val="120000"/>
              </a:lnSpc>
              <a:buFontTx/>
              <a:buNone/>
              <a:defRPr/>
            </a:pPr>
            <a:r>
              <a:rPr lang="en-GB" b="1" dirty="0">
                <a:effectLst>
                  <a:outerShdw blurRad="38100" dist="38100" dir="2700000" algn="tl">
                    <a:srgbClr val="000000"/>
                  </a:outerShdw>
                </a:effectLst>
              </a:rPr>
              <a:t>the state of health of man that we can </a:t>
            </a:r>
          </a:p>
          <a:p>
            <a:pPr algn="ctr" eaLnBrk="1" hangingPunct="1">
              <a:lnSpc>
                <a:spcPct val="120000"/>
              </a:lnSpc>
              <a:buFontTx/>
              <a:buNone/>
              <a:defRPr/>
            </a:pPr>
            <a:r>
              <a:rPr lang="en-GB" b="1" dirty="0">
                <a:effectLst>
                  <a:outerShdw blurRad="38100" dist="38100" dir="2700000" algn="tl">
                    <a:srgbClr val="000000"/>
                  </a:outerShdw>
                </a:effectLst>
              </a:rPr>
              <a:t>become clearly cognizant of it.”</a:t>
            </a:r>
          </a:p>
          <a:p>
            <a:pPr algn="ctr" eaLnBrk="1" hangingPunct="1">
              <a:lnSpc>
                <a:spcPct val="120000"/>
              </a:lnSpc>
              <a:buFontTx/>
              <a:buNone/>
              <a:defRPr/>
            </a:pPr>
            <a:r>
              <a:rPr lang="en-GB" b="1" dirty="0">
                <a:solidFill>
                  <a:srgbClr val="FF0000"/>
                </a:solidFill>
                <a:effectLst>
                  <a:outerShdw blurRad="38100" dist="38100" dir="2700000" algn="tl">
                    <a:srgbClr val="000000"/>
                  </a:outerShdw>
                </a:effectLst>
              </a:rPr>
              <a:t>Aphorism 20, Organon of Medicine, 6th edition</a:t>
            </a:r>
            <a:endParaRPr lang="en-AU" b="1" dirty="0">
              <a:solidFill>
                <a:srgbClr val="FF0000"/>
              </a:solidFill>
              <a:effectLst>
                <a:outerShdw blurRad="38100" dist="38100" dir="2700000" algn="tl">
                  <a:srgbClr val="000000"/>
                </a:outerShdw>
              </a:effectLst>
            </a:endParaRPr>
          </a:p>
        </p:txBody>
      </p:sp>
      <p:sp>
        <p:nvSpPr>
          <p:cNvPr id="3075"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803187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209800" y="914401"/>
            <a:ext cx="7924800"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8313" indent="-4683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30000"/>
              </a:lnSpc>
              <a:buClr>
                <a:srgbClr val="FFCC00"/>
              </a:buClr>
              <a:buSzPct val="120000"/>
              <a:buFontTx/>
              <a:buChar char="•"/>
            </a:pPr>
            <a:r>
              <a:rPr lang="en-GB" altLang="en-US" sz="3000" b="1"/>
              <a:t>This information should be recorded on the right hand page of the daybook. </a:t>
            </a:r>
          </a:p>
          <a:p>
            <a:pPr eaLnBrk="1" hangingPunct="1">
              <a:lnSpc>
                <a:spcPct val="130000"/>
              </a:lnSpc>
              <a:buClr>
                <a:srgbClr val="FFCC00"/>
              </a:buClr>
              <a:buSzPct val="120000"/>
            </a:pPr>
            <a:endParaRPr lang="en-GB" altLang="en-US" sz="3000" b="1"/>
          </a:p>
          <a:p>
            <a:pPr eaLnBrk="1" hangingPunct="1">
              <a:lnSpc>
                <a:spcPct val="130000"/>
              </a:lnSpc>
              <a:buClr>
                <a:srgbClr val="FFCC00"/>
              </a:buClr>
              <a:buSzPct val="120000"/>
              <a:buFontTx/>
              <a:buChar char="•"/>
            </a:pPr>
            <a:r>
              <a:rPr lang="en-GB" altLang="en-US" sz="3000" b="1"/>
              <a:t>The left hand page is devoted to recording the details and circumstances of the proving experiences in one’s own words. </a:t>
            </a:r>
            <a:endParaRPr lang="en-US" altLang="en-US" sz="3000"/>
          </a:p>
        </p:txBody>
      </p:sp>
      <p:sp>
        <p:nvSpPr>
          <p:cNvPr id="21507"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380173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905000" y="1143000"/>
            <a:ext cx="8229600" cy="5257800"/>
          </a:xfrm>
        </p:spPr>
        <p:txBody>
          <a:bodyPr/>
          <a:lstStyle/>
          <a:p>
            <a:pPr eaLnBrk="1" hangingPunct="1">
              <a:lnSpc>
                <a:spcPct val="130000"/>
              </a:lnSpc>
              <a:buClr>
                <a:srgbClr val="FFCC00"/>
              </a:buClr>
              <a:buSzPct val="120000"/>
            </a:pPr>
            <a:r>
              <a:rPr lang="en-GB" altLang="en-US" sz="3000" b="1" dirty="0">
                <a:solidFill>
                  <a:srgbClr val="FF0000"/>
                </a:solidFill>
              </a:rPr>
              <a:t>New symptoms, </a:t>
            </a:r>
            <a:r>
              <a:rPr lang="en-GB" altLang="en-US" sz="3000" b="1" dirty="0"/>
              <a:t>unfamiliar to the prover. </a:t>
            </a:r>
          </a:p>
          <a:p>
            <a:pPr eaLnBrk="1" hangingPunct="1">
              <a:lnSpc>
                <a:spcPct val="130000"/>
              </a:lnSpc>
              <a:buClr>
                <a:srgbClr val="FFCC00"/>
              </a:buClr>
              <a:buSzPct val="120000"/>
            </a:pPr>
            <a:endParaRPr lang="en-GB" altLang="en-US" sz="1000" b="1" dirty="0"/>
          </a:p>
          <a:p>
            <a:pPr eaLnBrk="1" hangingPunct="1">
              <a:lnSpc>
                <a:spcPct val="130000"/>
              </a:lnSpc>
              <a:buClr>
                <a:srgbClr val="FFCC00"/>
              </a:buClr>
              <a:buSzPct val="120000"/>
            </a:pPr>
            <a:r>
              <a:rPr lang="en-GB" altLang="en-US" sz="3000" b="1" dirty="0">
                <a:solidFill>
                  <a:srgbClr val="FF0000"/>
                </a:solidFill>
              </a:rPr>
              <a:t>Usual or current symptoms that are intensified. </a:t>
            </a:r>
          </a:p>
          <a:p>
            <a:pPr eaLnBrk="1" hangingPunct="1">
              <a:lnSpc>
                <a:spcPct val="130000"/>
              </a:lnSpc>
              <a:buClr>
                <a:srgbClr val="FFCC00"/>
              </a:buClr>
              <a:buSzPct val="120000"/>
            </a:pPr>
            <a:endParaRPr lang="en-GB" altLang="en-US" sz="1000" b="1" dirty="0"/>
          </a:p>
          <a:p>
            <a:pPr eaLnBrk="1" hangingPunct="1">
              <a:lnSpc>
                <a:spcPct val="130000"/>
              </a:lnSpc>
              <a:buClr>
                <a:srgbClr val="FFCC00"/>
              </a:buClr>
              <a:buSzPct val="120000"/>
            </a:pPr>
            <a:r>
              <a:rPr lang="en-GB" altLang="en-US" sz="3000" b="1" dirty="0">
                <a:solidFill>
                  <a:srgbClr val="FF0000"/>
                </a:solidFill>
              </a:rPr>
              <a:t>Current symptoms modified or altered.  </a:t>
            </a:r>
          </a:p>
          <a:p>
            <a:pPr eaLnBrk="1" hangingPunct="1">
              <a:lnSpc>
                <a:spcPct val="130000"/>
              </a:lnSpc>
              <a:buClr>
                <a:srgbClr val="FFCC00"/>
              </a:buClr>
              <a:buSzPct val="120000"/>
            </a:pPr>
            <a:endParaRPr lang="en-GB" altLang="en-US" sz="1000" b="1" dirty="0">
              <a:solidFill>
                <a:srgbClr val="FF0000"/>
              </a:solidFill>
            </a:endParaRPr>
          </a:p>
          <a:p>
            <a:pPr eaLnBrk="1" hangingPunct="1">
              <a:lnSpc>
                <a:spcPct val="130000"/>
              </a:lnSpc>
              <a:buClr>
                <a:srgbClr val="FFCC00"/>
              </a:buClr>
              <a:buSzPct val="120000"/>
            </a:pPr>
            <a:r>
              <a:rPr lang="en-GB" altLang="en-US" sz="3000" b="1" dirty="0">
                <a:solidFill>
                  <a:srgbClr val="FF0000"/>
                </a:solidFill>
              </a:rPr>
              <a:t>Old symptoms </a:t>
            </a:r>
            <a:r>
              <a:rPr lang="en-GB" altLang="en-US" sz="3000" b="1" dirty="0"/>
              <a:t>that have not occurred for at least one year. </a:t>
            </a:r>
          </a:p>
        </p:txBody>
      </p:sp>
      <p:sp>
        <p:nvSpPr>
          <p:cNvPr id="22531"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2" name="Rectangle 4"/>
          <p:cNvSpPr>
            <a:spLocks noChangeArrowheads="1"/>
          </p:cNvSpPr>
          <p:nvPr/>
        </p:nvSpPr>
        <p:spPr bwMode="auto">
          <a:xfrm>
            <a:off x="1524000" y="0"/>
            <a:ext cx="87630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latin typeface="Times New Roman" panose="02020603050405020304" pitchFamily="18" charset="0"/>
              </a:rPr>
              <a:t>CRITERIA  FOR  INCLUDING  SYMPTOMS</a:t>
            </a:r>
            <a:endParaRPr lang="en-AU" altLang="en-US" sz="3200" b="1">
              <a:latin typeface="Times New Roman" panose="02020603050405020304" pitchFamily="18" charset="0"/>
            </a:endParaRPr>
          </a:p>
        </p:txBody>
      </p:sp>
    </p:spTree>
    <p:extLst>
      <p:ext uri="{BB962C8B-B14F-4D97-AF65-F5344CB8AC3E}">
        <p14:creationId xmlns:p14="http://schemas.microsoft.com/office/powerpoint/2010/main" val="2850944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2346326" y="1066801"/>
            <a:ext cx="7635875" cy="461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8313" indent="-4683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30000"/>
              </a:lnSpc>
              <a:buClr>
                <a:srgbClr val="FFCC00"/>
              </a:buClr>
              <a:buSzPct val="120000"/>
              <a:buFontTx/>
              <a:buChar char="•"/>
            </a:pPr>
            <a:r>
              <a:rPr lang="en-GB" altLang="en-US" sz="3000" b="1" dirty="0"/>
              <a:t>Present symptoms that have </a:t>
            </a:r>
            <a:r>
              <a:rPr lang="en-GB" altLang="en-US" sz="3000" b="1" dirty="0">
                <a:solidFill>
                  <a:srgbClr val="FF0000"/>
                </a:solidFill>
              </a:rPr>
              <a:t>disappeared</a:t>
            </a:r>
            <a:r>
              <a:rPr lang="en-GB" altLang="en-US" sz="3000" b="1" dirty="0"/>
              <a:t> during the proving.  </a:t>
            </a:r>
          </a:p>
          <a:p>
            <a:pPr eaLnBrk="1" hangingPunct="1">
              <a:lnSpc>
                <a:spcPct val="130000"/>
              </a:lnSpc>
              <a:buClr>
                <a:srgbClr val="FFCC00"/>
              </a:buClr>
              <a:buSzPct val="120000"/>
            </a:pPr>
            <a:endParaRPr lang="en-GB" altLang="en-US" sz="1600" b="1" dirty="0"/>
          </a:p>
          <a:p>
            <a:pPr eaLnBrk="1" hangingPunct="1">
              <a:lnSpc>
                <a:spcPct val="130000"/>
              </a:lnSpc>
              <a:buClr>
                <a:srgbClr val="FFCC00"/>
              </a:buClr>
              <a:buSzPct val="120000"/>
              <a:buFontTx/>
              <a:buChar char="•"/>
            </a:pPr>
            <a:r>
              <a:rPr lang="en-GB" altLang="en-US" sz="3000" b="1" dirty="0"/>
              <a:t>If a symptom is in doubt, it is </a:t>
            </a:r>
          </a:p>
          <a:p>
            <a:pPr eaLnBrk="1" hangingPunct="1">
              <a:lnSpc>
                <a:spcPct val="130000"/>
              </a:lnSpc>
              <a:buClr>
                <a:srgbClr val="FFCC00"/>
              </a:buClr>
              <a:buSzPct val="120000"/>
            </a:pPr>
            <a:r>
              <a:rPr lang="en-GB" altLang="en-US" sz="3000" b="1" dirty="0"/>
              <a:t>	included in brackets. </a:t>
            </a:r>
          </a:p>
          <a:p>
            <a:pPr eaLnBrk="1" hangingPunct="1">
              <a:lnSpc>
                <a:spcPct val="130000"/>
              </a:lnSpc>
              <a:buClr>
                <a:srgbClr val="FFCC00"/>
              </a:buClr>
              <a:buSzPct val="120000"/>
            </a:pPr>
            <a:r>
              <a:rPr lang="en-GB" altLang="en-US" sz="3000" b="1" dirty="0"/>
              <a:t>	If another prover experienced the same symptom it could be valid. </a:t>
            </a:r>
          </a:p>
          <a:p>
            <a:pPr eaLnBrk="1" hangingPunct="1">
              <a:lnSpc>
                <a:spcPct val="130000"/>
              </a:lnSpc>
              <a:buClr>
                <a:srgbClr val="FFCC00"/>
              </a:buClr>
              <a:buSzPct val="120000"/>
            </a:pPr>
            <a:r>
              <a:rPr lang="en-GB" altLang="en-US" sz="3000" b="1" dirty="0"/>
              <a:t>	If not, it is excluded. </a:t>
            </a:r>
            <a:endParaRPr lang="en-US" altLang="en-US" sz="3000" dirty="0"/>
          </a:p>
        </p:txBody>
      </p:sp>
      <p:sp>
        <p:nvSpPr>
          <p:cNvPr id="23555"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209958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1524000" y="0"/>
            <a:ext cx="9144000" cy="990600"/>
          </a:xfrm>
          <a:solidFill>
            <a:srgbClr val="CC6600"/>
          </a:solidFill>
        </p:spPr>
        <p:txBody>
          <a:bodyPr/>
          <a:lstStyle/>
          <a:p>
            <a:pPr eaLnBrk="1" hangingPunct="1"/>
            <a:r>
              <a:rPr lang="en-GB" altLang="en-US" sz="3200" b="1" dirty="0">
                <a:latin typeface="Times New Roman" panose="02020603050405020304" pitchFamily="18" charset="0"/>
              </a:rPr>
              <a:t>PRECAUTIONS  TO  BE  TAKEN  BY </a:t>
            </a:r>
            <a:br>
              <a:rPr lang="en-GB" altLang="en-US" sz="3200" b="1" dirty="0">
                <a:latin typeface="Times New Roman" panose="02020603050405020304" pitchFamily="18" charset="0"/>
              </a:rPr>
            </a:br>
            <a:r>
              <a:rPr lang="en-GB" altLang="en-US" sz="3200" b="1" dirty="0">
                <a:latin typeface="Times New Roman" panose="02020603050405020304" pitchFamily="18" charset="0"/>
              </a:rPr>
              <a:t>PROVER  DURING  DRUG  PROVING</a:t>
            </a:r>
            <a:endParaRPr lang="en-AU" altLang="en-US" sz="3200" b="1" dirty="0">
              <a:latin typeface="Times New Roman" panose="02020603050405020304" pitchFamily="18" charset="0"/>
            </a:endParaRPr>
          </a:p>
        </p:txBody>
      </p:sp>
      <p:sp>
        <p:nvSpPr>
          <p:cNvPr id="24578" name="Rectangle 3"/>
          <p:cNvSpPr>
            <a:spLocks noGrp="1" noChangeArrowheads="1"/>
          </p:cNvSpPr>
          <p:nvPr>
            <p:ph idx="1"/>
          </p:nvPr>
        </p:nvSpPr>
        <p:spPr>
          <a:xfrm>
            <a:off x="2133600" y="1883884"/>
            <a:ext cx="8534400" cy="4318480"/>
          </a:xfrm>
        </p:spPr>
        <p:txBody>
          <a:bodyPr>
            <a:normAutofit lnSpcReduction="10000"/>
          </a:bodyPr>
          <a:lstStyle/>
          <a:p>
            <a:pPr eaLnBrk="1" hangingPunct="1">
              <a:lnSpc>
                <a:spcPct val="120000"/>
              </a:lnSpc>
              <a:spcBef>
                <a:spcPct val="15000"/>
              </a:spcBef>
              <a:buClr>
                <a:srgbClr val="FFCC00"/>
              </a:buClr>
              <a:buSzPct val="120000"/>
            </a:pPr>
            <a:r>
              <a:rPr lang="en-GB" altLang="en-US" sz="3000" b="1" dirty="0"/>
              <a:t>Avoid all substances with medicinal </a:t>
            </a:r>
          </a:p>
          <a:p>
            <a:pPr eaLnBrk="1" hangingPunct="1">
              <a:lnSpc>
                <a:spcPct val="120000"/>
              </a:lnSpc>
              <a:spcBef>
                <a:spcPct val="15000"/>
              </a:spcBef>
              <a:buClr>
                <a:srgbClr val="FFCC00"/>
              </a:buClr>
              <a:buSzPct val="120000"/>
              <a:buFontTx/>
              <a:buNone/>
            </a:pPr>
            <a:r>
              <a:rPr lang="en-GB" altLang="en-US" sz="3000" b="1" dirty="0"/>
              <a:t>	properties.</a:t>
            </a:r>
          </a:p>
          <a:p>
            <a:pPr eaLnBrk="1" hangingPunct="1">
              <a:lnSpc>
                <a:spcPct val="120000"/>
              </a:lnSpc>
              <a:spcBef>
                <a:spcPct val="15000"/>
              </a:spcBef>
              <a:buClr>
                <a:srgbClr val="FFCC00"/>
              </a:buClr>
              <a:buSzPct val="120000"/>
            </a:pPr>
            <a:r>
              <a:rPr lang="en-GB" altLang="en-US" sz="3000" b="1" dirty="0"/>
              <a:t>Provers must be at least 3 months </a:t>
            </a:r>
          </a:p>
          <a:p>
            <a:pPr eaLnBrk="1" hangingPunct="1">
              <a:lnSpc>
                <a:spcPct val="120000"/>
              </a:lnSpc>
              <a:spcBef>
                <a:spcPct val="15000"/>
              </a:spcBef>
              <a:buClr>
                <a:srgbClr val="FFCC00"/>
              </a:buClr>
              <a:buSzPct val="120000"/>
              <a:buFontTx/>
              <a:buNone/>
            </a:pPr>
            <a:r>
              <a:rPr lang="en-GB" altLang="en-US" sz="3000" b="1" dirty="0"/>
              <a:t>	clear of any previous treatment or of </a:t>
            </a:r>
          </a:p>
          <a:p>
            <a:pPr eaLnBrk="1" hangingPunct="1">
              <a:lnSpc>
                <a:spcPct val="120000"/>
              </a:lnSpc>
              <a:spcBef>
                <a:spcPct val="15000"/>
              </a:spcBef>
              <a:buClr>
                <a:srgbClr val="FFCC00"/>
              </a:buClr>
              <a:buSzPct val="120000"/>
              <a:buFontTx/>
              <a:buNone/>
            </a:pPr>
            <a:r>
              <a:rPr lang="en-GB" altLang="en-US" sz="3000" b="1" dirty="0"/>
              <a:t>	a homeopathic remedy. </a:t>
            </a:r>
          </a:p>
          <a:p>
            <a:pPr eaLnBrk="1" hangingPunct="1">
              <a:lnSpc>
                <a:spcPct val="120000"/>
              </a:lnSpc>
              <a:spcBef>
                <a:spcPct val="15000"/>
              </a:spcBef>
              <a:buClr>
                <a:srgbClr val="FFCC00"/>
              </a:buClr>
              <a:buSzPct val="120000"/>
            </a:pPr>
            <a:r>
              <a:rPr lang="en-GB" altLang="en-US" sz="3000" b="1" dirty="0"/>
              <a:t>There should be a strict regulation of </a:t>
            </a:r>
          </a:p>
          <a:p>
            <a:pPr eaLnBrk="1" hangingPunct="1">
              <a:lnSpc>
                <a:spcPct val="120000"/>
              </a:lnSpc>
              <a:spcBef>
                <a:spcPct val="15000"/>
              </a:spcBef>
              <a:buClr>
                <a:srgbClr val="FFCC00"/>
              </a:buClr>
              <a:buSzPct val="120000"/>
              <a:buFontTx/>
              <a:buNone/>
            </a:pPr>
            <a:r>
              <a:rPr lang="en-GB" altLang="en-US" sz="3000" b="1" dirty="0"/>
              <a:t>	diet when the drug is being proved. </a:t>
            </a:r>
          </a:p>
        </p:txBody>
      </p:sp>
      <p:sp>
        <p:nvSpPr>
          <p:cNvPr id="24579"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15706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2286000" y="1216026"/>
            <a:ext cx="7772400"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0000"/>
              </a:lnSpc>
              <a:buClr>
                <a:srgbClr val="FFCC00"/>
              </a:buClr>
              <a:buSzPct val="120000"/>
              <a:buFontTx/>
              <a:buChar char="•"/>
            </a:pPr>
            <a:r>
              <a:rPr lang="en-GB" altLang="en-US" sz="3000" b="1"/>
              <a:t>Diet during proving should be purely </a:t>
            </a:r>
          </a:p>
          <a:p>
            <a:pPr eaLnBrk="1" hangingPunct="1">
              <a:lnSpc>
                <a:spcPct val="120000"/>
              </a:lnSpc>
              <a:buClr>
                <a:srgbClr val="FFCC00"/>
              </a:buClr>
              <a:buSzPct val="120000"/>
            </a:pPr>
            <a:r>
              <a:rPr lang="en-GB" altLang="en-US" sz="3000" b="1"/>
              <a:t>	nutritious and of simple character.</a:t>
            </a:r>
          </a:p>
          <a:p>
            <a:pPr eaLnBrk="1" hangingPunct="1">
              <a:lnSpc>
                <a:spcPct val="120000"/>
              </a:lnSpc>
              <a:buClr>
                <a:srgbClr val="FFCC00"/>
              </a:buClr>
              <a:buSzPct val="120000"/>
            </a:pPr>
            <a:endParaRPr lang="en-GB" altLang="en-US" sz="2000" b="1"/>
          </a:p>
          <a:p>
            <a:pPr eaLnBrk="1" hangingPunct="1">
              <a:lnSpc>
                <a:spcPct val="120000"/>
              </a:lnSpc>
              <a:buClr>
                <a:srgbClr val="FFCC00"/>
              </a:buClr>
              <a:buSzPct val="120000"/>
              <a:buFontTx/>
              <a:buChar char="•"/>
            </a:pPr>
            <a:r>
              <a:rPr lang="en-GB" altLang="en-US" sz="3000" b="1"/>
              <a:t>Overexertion of mind and body should </a:t>
            </a:r>
          </a:p>
          <a:p>
            <a:pPr eaLnBrk="1" hangingPunct="1">
              <a:lnSpc>
                <a:spcPct val="120000"/>
              </a:lnSpc>
              <a:buClr>
                <a:srgbClr val="FFCC00"/>
              </a:buClr>
              <a:buSzPct val="120000"/>
            </a:pPr>
            <a:r>
              <a:rPr lang="en-GB" altLang="en-US" sz="3000" b="1"/>
              <a:t>	be avoided. </a:t>
            </a:r>
          </a:p>
          <a:p>
            <a:pPr eaLnBrk="1" hangingPunct="1">
              <a:lnSpc>
                <a:spcPct val="120000"/>
              </a:lnSpc>
              <a:buClr>
                <a:srgbClr val="FFCC00"/>
              </a:buClr>
              <a:buSzPct val="120000"/>
              <a:buFontTx/>
              <a:buChar char="•"/>
            </a:pPr>
            <a:endParaRPr lang="en-GB" altLang="en-US" sz="2000" b="1"/>
          </a:p>
          <a:p>
            <a:pPr eaLnBrk="1" hangingPunct="1">
              <a:lnSpc>
                <a:spcPct val="120000"/>
              </a:lnSpc>
              <a:buClr>
                <a:srgbClr val="FFCC00"/>
              </a:buClr>
              <a:buSzPct val="120000"/>
              <a:buFontTx/>
              <a:buChar char="•"/>
            </a:pPr>
            <a:r>
              <a:rPr lang="en-GB" altLang="en-US" sz="3000" b="1"/>
              <a:t>Provers should stick to their normal </a:t>
            </a:r>
          </a:p>
          <a:p>
            <a:pPr eaLnBrk="1" hangingPunct="1">
              <a:lnSpc>
                <a:spcPct val="120000"/>
              </a:lnSpc>
              <a:buClr>
                <a:srgbClr val="FFCC00"/>
              </a:buClr>
              <a:buSzPct val="120000"/>
            </a:pPr>
            <a:r>
              <a:rPr lang="en-GB" altLang="en-US" sz="3000" b="1"/>
              <a:t>	habits and way of life. </a:t>
            </a:r>
            <a:endParaRPr lang="en-US" altLang="en-US" sz="3000"/>
          </a:p>
        </p:txBody>
      </p:sp>
      <p:sp>
        <p:nvSpPr>
          <p:cNvPr id="25603"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4109909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1524000" y="0"/>
            <a:ext cx="7010400" cy="533400"/>
          </a:xfrm>
          <a:solidFill>
            <a:srgbClr val="CC6600"/>
          </a:solidFill>
        </p:spPr>
        <p:txBody>
          <a:bodyPr>
            <a:normAutofit fontScale="90000"/>
          </a:bodyPr>
          <a:lstStyle/>
          <a:p>
            <a:pPr algn="l" eaLnBrk="1" hangingPunct="1"/>
            <a:r>
              <a:rPr lang="en-GB" altLang="en-US" sz="3600" b="1">
                <a:latin typeface="Times New Roman" panose="02020603050405020304" pitchFamily="18" charset="0"/>
              </a:rPr>
              <a:t>  POST  PROVING  PROTOCOL</a:t>
            </a:r>
            <a:endParaRPr lang="en-AU" altLang="en-US" sz="3600" b="1">
              <a:latin typeface="Times New Roman" panose="02020603050405020304" pitchFamily="18" charset="0"/>
            </a:endParaRPr>
          </a:p>
        </p:txBody>
      </p:sp>
      <p:sp>
        <p:nvSpPr>
          <p:cNvPr id="26626" name="Rectangle 3"/>
          <p:cNvSpPr>
            <a:spLocks noGrp="1" noChangeArrowheads="1"/>
          </p:cNvSpPr>
          <p:nvPr>
            <p:ph idx="1"/>
          </p:nvPr>
        </p:nvSpPr>
        <p:spPr>
          <a:xfrm>
            <a:off x="1828800" y="762000"/>
            <a:ext cx="8763000" cy="5867400"/>
          </a:xfrm>
        </p:spPr>
        <p:txBody>
          <a:bodyPr>
            <a:normAutofit/>
          </a:bodyPr>
          <a:lstStyle/>
          <a:p>
            <a:pPr eaLnBrk="1" hangingPunct="1">
              <a:lnSpc>
                <a:spcPct val="90000"/>
              </a:lnSpc>
              <a:buClr>
                <a:srgbClr val="FFCC00"/>
              </a:buClr>
              <a:buSzPct val="120000"/>
            </a:pPr>
            <a:r>
              <a:rPr lang="en-GB" altLang="en-US" b="1" dirty="0"/>
              <a:t>The proving records are thoroughly </a:t>
            </a:r>
          </a:p>
          <a:p>
            <a:pPr eaLnBrk="1" hangingPunct="1">
              <a:lnSpc>
                <a:spcPct val="90000"/>
              </a:lnSpc>
              <a:buClr>
                <a:srgbClr val="FFCC00"/>
              </a:buClr>
              <a:buSzPct val="120000"/>
              <a:buFontTx/>
              <a:buNone/>
            </a:pPr>
            <a:r>
              <a:rPr lang="en-GB" altLang="en-US" b="1" dirty="0"/>
              <a:t>	screened and analysed. </a:t>
            </a:r>
          </a:p>
          <a:p>
            <a:pPr eaLnBrk="1" hangingPunct="1">
              <a:lnSpc>
                <a:spcPct val="90000"/>
              </a:lnSpc>
              <a:buClr>
                <a:srgbClr val="FFCC00"/>
              </a:buClr>
              <a:buSzPct val="120000"/>
            </a:pPr>
            <a:endParaRPr lang="en-GB" altLang="en-US" sz="1200" b="1" dirty="0"/>
          </a:p>
          <a:p>
            <a:pPr eaLnBrk="1" hangingPunct="1">
              <a:lnSpc>
                <a:spcPct val="90000"/>
              </a:lnSpc>
              <a:buClr>
                <a:srgbClr val="FFCC00"/>
              </a:buClr>
              <a:buSzPct val="120000"/>
            </a:pPr>
            <a:r>
              <a:rPr lang="en-GB" altLang="en-US" b="1" dirty="0">
                <a:solidFill>
                  <a:srgbClr val="FF0000"/>
                </a:solidFill>
              </a:rPr>
              <a:t>The symptoms collected from all the </a:t>
            </a:r>
          </a:p>
          <a:p>
            <a:pPr eaLnBrk="1" hangingPunct="1">
              <a:lnSpc>
                <a:spcPct val="90000"/>
              </a:lnSpc>
              <a:buClr>
                <a:srgbClr val="FFCC00"/>
              </a:buClr>
              <a:buSzPct val="120000"/>
              <a:buFontTx/>
              <a:buNone/>
            </a:pPr>
            <a:r>
              <a:rPr lang="en-GB" altLang="en-US" b="1" dirty="0">
                <a:solidFill>
                  <a:srgbClr val="FF0000"/>
                </a:solidFill>
              </a:rPr>
              <a:t>	provers is to be sifted in such a manner </a:t>
            </a:r>
          </a:p>
          <a:p>
            <a:pPr eaLnBrk="1" hangingPunct="1">
              <a:lnSpc>
                <a:spcPct val="90000"/>
              </a:lnSpc>
              <a:buClr>
                <a:srgbClr val="FFCC00"/>
              </a:buClr>
              <a:buSzPct val="120000"/>
              <a:buFontTx/>
              <a:buNone/>
            </a:pPr>
            <a:r>
              <a:rPr lang="en-GB" altLang="en-US" b="1" dirty="0">
                <a:solidFill>
                  <a:srgbClr val="FF0000"/>
                </a:solidFill>
              </a:rPr>
              <a:t>	that all the relevant data collected is not </a:t>
            </a:r>
          </a:p>
          <a:p>
            <a:pPr eaLnBrk="1" hangingPunct="1">
              <a:lnSpc>
                <a:spcPct val="90000"/>
              </a:lnSpc>
              <a:buClr>
                <a:srgbClr val="FFCC00"/>
              </a:buClr>
              <a:buSzPct val="120000"/>
              <a:buFontTx/>
              <a:buNone/>
            </a:pPr>
            <a:r>
              <a:rPr lang="en-GB" altLang="en-US" b="1" dirty="0">
                <a:solidFill>
                  <a:srgbClr val="FF0000"/>
                </a:solidFill>
              </a:rPr>
              <a:t>	lost, but shall have a proper flow of thought, </a:t>
            </a:r>
          </a:p>
          <a:p>
            <a:pPr eaLnBrk="1" hangingPunct="1">
              <a:lnSpc>
                <a:spcPct val="90000"/>
              </a:lnSpc>
              <a:buClr>
                <a:srgbClr val="FFCC00"/>
              </a:buClr>
              <a:buSzPct val="120000"/>
              <a:buFontTx/>
              <a:buNone/>
            </a:pPr>
            <a:r>
              <a:rPr lang="en-GB" altLang="en-US" b="1" dirty="0">
                <a:solidFill>
                  <a:srgbClr val="FF0000"/>
                </a:solidFill>
              </a:rPr>
              <a:t>	so that the mental, physical and functional </a:t>
            </a:r>
          </a:p>
          <a:p>
            <a:pPr eaLnBrk="1" hangingPunct="1">
              <a:lnSpc>
                <a:spcPct val="90000"/>
              </a:lnSpc>
              <a:buClr>
                <a:srgbClr val="FFCC00"/>
              </a:buClr>
              <a:buSzPct val="120000"/>
              <a:buFontTx/>
              <a:buNone/>
            </a:pPr>
            <a:r>
              <a:rPr lang="en-GB" altLang="en-US" b="1" dirty="0">
                <a:solidFill>
                  <a:srgbClr val="FF0000"/>
                </a:solidFill>
              </a:rPr>
              <a:t>	state of the drug is understood. </a:t>
            </a:r>
          </a:p>
          <a:p>
            <a:pPr eaLnBrk="1" hangingPunct="1">
              <a:lnSpc>
                <a:spcPct val="90000"/>
              </a:lnSpc>
              <a:buClr>
                <a:srgbClr val="FFCC00"/>
              </a:buClr>
              <a:buSzPct val="120000"/>
            </a:pPr>
            <a:endParaRPr lang="en-GB" altLang="en-US" sz="1200" b="1" dirty="0">
              <a:solidFill>
                <a:schemeClr val="hlink"/>
              </a:solidFill>
            </a:endParaRPr>
          </a:p>
          <a:p>
            <a:pPr eaLnBrk="1" hangingPunct="1">
              <a:lnSpc>
                <a:spcPct val="90000"/>
              </a:lnSpc>
              <a:buClr>
                <a:srgbClr val="FFCC00"/>
              </a:buClr>
              <a:buSzPct val="120000"/>
            </a:pPr>
            <a:r>
              <a:rPr lang="en-GB" altLang="en-US" b="1" dirty="0"/>
              <a:t>Adequate data indexing is done as per the </a:t>
            </a:r>
          </a:p>
          <a:p>
            <a:pPr eaLnBrk="1" hangingPunct="1">
              <a:lnSpc>
                <a:spcPct val="90000"/>
              </a:lnSpc>
              <a:buClr>
                <a:srgbClr val="FFCC00"/>
              </a:buClr>
              <a:buSzPct val="120000"/>
              <a:buFontTx/>
              <a:buNone/>
            </a:pPr>
            <a:r>
              <a:rPr lang="en-GB" altLang="en-US" b="1" dirty="0"/>
              <a:t>	pattern of Kent's repertory so that the data </a:t>
            </a:r>
          </a:p>
          <a:p>
            <a:pPr eaLnBrk="1" hangingPunct="1">
              <a:lnSpc>
                <a:spcPct val="90000"/>
              </a:lnSpc>
              <a:buClr>
                <a:srgbClr val="FFCC00"/>
              </a:buClr>
              <a:buSzPct val="120000"/>
              <a:buFontTx/>
              <a:buNone/>
            </a:pPr>
            <a:r>
              <a:rPr lang="en-GB" altLang="en-US" b="1" dirty="0"/>
              <a:t>	is rendered clinically useful.</a:t>
            </a:r>
            <a:endParaRPr lang="en-AU" altLang="en-US" b="1" dirty="0"/>
          </a:p>
        </p:txBody>
      </p:sp>
      <p:sp>
        <p:nvSpPr>
          <p:cNvPr id="26627"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949943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524000" y="0"/>
            <a:ext cx="8153400" cy="685800"/>
          </a:xfrm>
          <a:solidFill>
            <a:srgbClr val="CC6600"/>
          </a:solidFill>
        </p:spPr>
        <p:txBody>
          <a:bodyPr/>
          <a:lstStyle/>
          <a:p>
            <a:pPr eaLnBrk="1" hangingPunct="1"/>
            <a:r>
              <a:rPr lang="en-GB" altLang="en-US" sz="3600" b="1">
                <a:latin typeface="Times New Roman" panose="02020603050405020304" pitchFamily="18" charset="0"/>
              </a:rPr>
              <a:t>ANALYSIS OF PROVING RECORDS</a:t>
            </a:r>
            <a:endParaRPr lang="en-AU" altLang="en-US" sz="3600" b="1">
              <a:latin typeface="Times New Roman" panose="02020603050405020304" pitchFamily="18" charset="0"/>
            </a:endParaRPr>
          </a:p>
        </p:txBody>
      </p:sp>
      <p:sp>
        <p:nvSpPr>
          <p:cNvPr id="27650" name="Rectangle 3"/>
          <p:cNvSpPr>
            <a:spLocks noGrp="1" noChangeArrowheads="1"/>
          </p:cNvSpPr>
          <p:nvPr>
            <p:ph idx="1"/>
          </p:nvPr>
        </p:nvSpPr>
        <p:spPr>
          <a:xfrm>
            <a:off x="2286000" y="914400"/>
            <a:ext cx="8534400" cy="5562600"/>
          </a:xfrm>
        </p:spPr>
        <p:txBody>
          <a:bodyPr>
            <a:normAutofit lnSpcReduction="10000"/>
          </a:bodyPr>
          <a:lstStyle/>
          <a:p>
            <a:pPr eaLnBrk="1" hangingPunct="1">
              <a:buFontTx/>
              <a:buNone/>
            </a:pPr>
            <a:r>
              <a:rPr lang="en-GB" altLang="en-US" b="1" dirty="0"/>
              <a:t>Extracting, collating, analysing, theming </a:t>
            </a:r>
          </a:p>
          <a:p>
            <a:pPr eaLnBrk="1" hangingPunct="1">
              <a:buFontTx/>
              <a:buNone/>
            </a:pPr>
            <a:r>
              <a:rPr lang="en-GB" altLang="en-US" b="1" dirty="0"/>
              <a:t>Into Materia Medica and </a:t>
            </a:r>
            <a:r>
              <a:rPr lang="en-GB" altLang="en-US" b="1" dirty="0" err="1"/>
              <a:t>repertorising</a:t>
            </a:r>
            <a:r>
              <a:rPr lang="en-GB" altLang="en-US" b="1" dirty="0"/>
              <a:t> are </a:t>
            </a:r>
          </a:p>
          <a:p>
            <a:pPr eaLnBrk="1" hangingPunct="1">
              <a:buFontTx/>
              <a:buNone/>
            </a:pPr>
            <a:r>
              <a:rPr lang="en-GB" altLang="en-US" b="1" dirty="0"/>
              <a:t>the most laborious, painstaking and time-</a:t>
            </a:r>
          </a:p>
          <a:p>
            <a:pPr eaLnBrk="1" hangingPunct="1">
              <a:buFontTx/>
              <a:buNone/>
            </a:pPr>
            <a:r>
              <a:rPr lang="en-GB" altLang="en-US" b="1" dirty="0"/>
              <a:t>consuming stages of carrying out a proving. </a:t>
            </a:r>
          </a:p>
          <a:p>
            <a:pPr eaLnBrk="1" hangingPunct="1">
              <a:buFontTx/>
              <a:buNone/>
            </a:pPr>
            <a:endParaRPr lang="en-GB" altLang="en-US" sz="1200" b="1" dirty="0">
              <a:solidFill>
                <a:schemeClr val="hlink"/>
              </a:solidFill>
            </a:endParaRPr>
          </a:p>
          <a:p>
            <a:pPr eaLnBrk="1" hangingPunct="1">
              <a:buFontTx/>
              <a:buNone/>
            </a:pPr>
            <a:r>
              <a:rPr lang="en-GB" altLang="en-US" b="1" dirty="0">
                <a:solidFill>
                  <a:srgbClr val="FF0000"/>
                </a:solidFill>
              </a:rPr>
              <a:t>A well-balanced group for this task </a:t>
            </a:r>
          </a:p>
          <a:p>
            <a:pPr eaLnBrk="1" hangingPunct="1">
              <a:buFontTx/>
              <a:buNone/>
            </a:pPr>
            <a:r>
              <a:rPr lang="en-GB" altLang="en-US" b="1" dirty="0">
                <a:solidFill>
                  <a:srgbClr val="FF0000"/>
                </a:solidFill>
              </a:rPr>
              <a:t>should be of experienced homeopaths, </a:t>
            </a:r>
          </a:p>
          <a:p>
            <a:pPr eaLnBrk="1" hangingPunct="1">
              <a:buFontTx/>
              <a:buNone/>
            </a:pPr>
            <a:r>
              <a:rPr lang="en-GB" altLang="en-US" b="1" dirty="0">
                <a:solidFill>
                  <a:srgbClr val="FF0000"/>
                </a:solidFill>
              </a:rPr>
              <a:t>well acquainted with different repertories </a:t>
            </a:r>
          </a:p>
          <a:p>
            <a:pPr eaLnBrk="1" hangingPunct="1">
              <a:buFontTx/>
              <a:buNone/>
            </a:pPr>
            <a:r>
              <a:rPr lang="en-GB" altLang="en-US" b="1" dirty="0">
                <a:solidFill>
                  <a:srgbClr val="FF0000"/>
                </a:solidFill>
              </a:rPr>
              <a:t>and repertory language.  </a:t>
            </a:r>
          </a:p>
          <a:p>
            <a:pPr eaLnBrk="1" hangingPunct="1">
              <a:buFontTx/>
              <a:buNone/>
            </a:pPr>
            <a:endParaRPr lang="en-GB" altLang="en-US" sz="1200" b="1" dirty="0">
              <a:solidFill>
                <a:srgbClr val="FF0000"/>
              </a:solidFill>
            </a:endParaRPr>
          </a:p>
          <a:p>
            <a:pPr eaLnBrk="1" hangingPunct="1">
              <a:buFontTx/>
              <a:buNone/>
            </a:pPr>
            <a:r>
              <a:rPr lang="en-GB" altLang="en-US" b="1" dirty="0"/>
              <a:t>A good working knowledge of the native </a:t>
            </a:r>
          </a:p>
          <a:p>
            <a:pPr eaLnBrk="1" hangingPunct="1">
              <a:buFontTx/>
              <a:buNone/>
            </a:pPr>
            <a:r>
              <a:rPr lang="en-GB" altLang="en-US" b="1" dirty="0"/>
              <a:t>language of the provers is also required. </a:t>
            </a:r>
            <a:endParaRPr lang="en-GB" altLang="en-US" b="1" u="sng" dirty="0"/>
          </a:p>
        </p:txBody>
      </p:sp>
      <p:sp>
        <p:nvSpPr>
          <p:cNvPr id="27651"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752183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1524000" y="0"/>
            <a:ext cx="3733800" cy="685800"/>
          </a:xfrm>
          <a:solidFill>
            <a:srgbClr val="CC6600"/>
          </a:solidFill>
        </p:spPr>
        <p:txBody>
          <a:bodyPr/>
          <a:lstStyle/>
          <a:p>
            <a:pPr eaLnBrk="1" hangingPunct="1"/>
            <a:r>
              <a:rPr lang="en-GB" altLang="en-US" sz="3600" b="1">
                <a:latin typeface="Times New Roman" panose="02020603050405020304" pitchFamily="18" charset="0"/>
              </a:rPr>
              <a:t>EXTRACTION</a:t>
            </a:r>
            <a:endParaRPr lang="en-AU" altLang="en-US" sz="3600" b="1">
              <a:latin typeface="Times New Roman" panose="02020603050405020304" pitchFamily="18" charset="0"/>
            </a:endParaRPr>
          </a:p>
        </p:txBody>
      </p:sp>
      <p:sp>
        <p:nvSpPr>
          <p:cNvPr id="28674" name="Rectangle 3"/>
          <p:cNvSpPr>
            <a:spLocks noGrp="1" noChangeArrowheads="1"/>
          </p:cNvSpPr>
          <p:nvPr>
            <p:ph idx="1"/>
          </p:nvPr>
        </p:nvSpPr>
        <p:spPr>
          <a:xfrm>
            <a:off x="2057400" y="1066800"/>
            <a:ext cx="8686800" cy="5257800"/>
          </a:xfrm>
        </p:spPr>
        <p:txBody>
          <a:bodyPr>
            <a:normAutofit lnSpcReduction="10000"/>
          </a:bodyPr>
          <a:lstStyle/>
          <a:p>
            <a:pPr eaLnBrk="1" hangingPunct="1">
              <a:lnSpc>
                <a:spcPct val="105000"/>
              </a:lnSpc>
              <a:buFontTx/>
              <a:buNone/>
            </a:pPr>
            <a:r>
              <a:rPr lang="en-GB" altLang="en-US" sz="3000" b="1" dirty="0"/>
              <a:t>This involves converting daybooks into </a:t>
            </a:r>
          </a:p>
          <a:p>
            <a:pPr eaLnBrk="1" hangingPunct="1">
              <a:lnSpc>
                <a:spcPct val="105000"/>
              </a:lnSpc>
              <a:buFontTx/>
              <a:buNone/>
            </a:pPr>
            <a:r>
              <a:rPr lang="en-GB" altLang="en-US" sz="3000" b="1" dirty="0"/>
              <a:t>format of the Materia Medica and the </a:t>
            </a:r>
          </a:p>
          <a:p>
            <a:pPr eaLnBrk="1" hangingPunct="1">
              <a:lnSpc>
                <a:spcPct val="105000"/>
              </a:lnSpc>
              <a:buFontTx/>
              <a:buNone/>
            </a:pPr>
            <a:r>
              <a:rPr lang="en-GB" altLang="en-US" sz="3000" b="1" dirty="0"/>
              <a:t>extracting of valid symptoms. </a:t>
            </a:r>
          </a:p>
          <a:p>
            <a:pPr eaLnBrk="1" hangingPunct="1">
              <a:lnSpc>
                <a:spcPct val="105000"/>
              </a:lnSpc>
              <a:buFontTx/>
              <a:buNone/>
            </a:pPr>
            <a:endParaRPr lang="en-GB" altLang="en-US" sz="2000" b="1" dirty="0"/>
          </a:p>
          <a:p>
            <a:pPr eaLnBrk="1" hangingPunct="1">
              <a:lnSpc>
                <a:spcPct val="105000"/>
              </a:lnSpc>
              <a:buFontTx/>
              <a:buNone/>
            </a:pPr>
            <a:r>
              <a:rPr lang="en-GB" altLang="en-US" sz="3000" b="1" dirty="0">
                <a:solidFill>
                  <a:srgbClr val="FF0000"/>
                </a:solidFill>
              </a:rPr>
              <a:t>The observations and experiences of all </a:t>
            </a:r>
          </a:p>
          <a:p>
            <a:pPr eaLnBrk="1" hangingPunct="1">
              <a:lnSpc>
                <a:spcPct val="105000"/>
              </a:lnSpc>
              <a:buFontTx/>
              <a:buNone/>
            </a:pPr>
            <a:r>
              <a:rPr lang="en-GB" altLang="en-US" sz="3000" b="1" dirty="0">
                <a:solidFill>
                  <a:srgbClr val="FF0000"/>
                </a:solidFill>
              </a:rPr>
              <a:t>the provers have to be </a:t>
            </a:r>
            <a:r>
              <a:rPr lang="en-GB" altLang="en-US" sz="3000" b="1" dirty="0" err="1">
                <a:solidFill>
                  <a:srgbClr val="FF0000"/>
                </a:solidFill>
              </a:rPr>
              <a:t>analyzed</a:t>
            </a:r>
            <a:r>
              <a:rPr lang="en-GB" altLang="en-US" sz="3000" b="1" dirty="0">
                <a:solidFill>
                  <a:srgbClr val="FF0000"/>
                </a:solidFill>
              </a:rPr>
              <a:t>, compared </a:t>
            </a:r>
          </a:p>
          <a:p>
            <a:pPr eaLnBrk="1" hangingPunct="1">
              <a:lnSpc>
                <a:spcPct val="105000"/>
              </a:lnSpc>
              <a:buFontTx/>
              <a:buNone/>
            </a:pPr>
            <a:r>
              <a:rPr lang="en-GB" altLang="en-US" sz="3000" b="1" dirty="0">
                <a:solidFill>
                  <a:srgbClr val="FF0000"/>
                </a:solidFill>
              </a:rPr>
              <a:t>with their Initial Medical Report </a:t>
            </a:r>
            <a:r>
              <a:rPr lang="en-GB" altLang="en-US" sz="3000" b="1" dirty="0" err="1">
                <a:solidFill>
                  <a:srgbClr val="FF0000"/>
                </a:solidFill>
              </a:rPr>
              <a:t>Proforma</a:t>
            </a:r>
            <a:r>
              <a:rPr lang="en-GB" altLang="en-US" sz="3000" b="1" dirty="0">
                <a:solidFill>
                  <a:srgbClr val="FF0000"/>
                </a:solidFill>
              </a:rPr>
              <a:t>, </a:t>
            </a:r>
          </a:p>
          <a:p>
            <a:pPr eaLnBrk="1" hangingPunct="1">
              <a:lnSpc>
                <a:spcPct val="105000"/>
              </a:lnSpc>
              <a:buFontTx/>
              <a:buNone/>
            </a:pPr>
            <a:r>
              <a:rPr lang="en-GB" altLang="en-US" sz="3000" b="1" dirty="0">
                <a:solidFill>
                  <a:srgbClr val="FF0000"/>
                </a:solidFill>
              </a:rPr>
              <a:t>and finally </a:t>
            </a:r>
            <a:r>
              <a:rPr lang="en-GB" altLang="en-US" sz="3000" b="1" dirty="0" err="1">
                <a:solidFill>
                  <a:srgbClr val="FF0000"/>
                </a:solidFill>
              </a:rPr>
              <a:t>comparision</a:t>
            </a:r>
            <a:r>
              <a:rPr lang="en-GB" altLang="en-US" sz="3000" b="1" dirty="0">
                <a:solidFill>
                  <a:srgbClr val="FF0000"/>
                </a:solidFill>
              </a:rPr>
              <a:t> of the control, test </a:t>
            </a:r>
          </a:p>
          <a:p>
            <a:pPr eaLnBrk="1" hangingPunct="1">
              <a:lnSpc>
                <a:spcPct val="105000"/>
              </a:lnSpc>
              <a:buFontTx/>
              <a:buNone/>
            </a:pPr>
            <a:r>
              <a:rPr lang="en-GB" altLang="en-US" sz="3000" b="1" dirty="0">
                <a:solidFill>
                  <a:srgbClr val="FF0000"/>
                </a:solidFill>
              </a:rPr>
              <a:t>and crossover groups is done. </a:t>
            </a:r>
            <a:endParaRPr lang="en-AU" altLang="en-US" sz="3000" b="1" dirty="0">
              <a:solidFill>
                <a:srgbClr val="FF0000"/>
              </a:solidFill>
            </a:endParaRPr>
          </a:p>
        </p:txBody>
      </p:sp>
      <p:sp>
        <p:nvSpPr>
          <p:cNvPr id="28675"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62040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1524000" y="0"/>
            <a:ext cx="3429000" cy="685800"/>
          </a:xfrm>
          <a:solidFill>
            <a:srgbClr val="CC6600"/>
          </a:solidFill>
        </p:spPr>
        <p:txBody>
          <a:bodyPr/>
          <a:lstStyle/>
          <a:p>
            <a:pPr eaLnBrk="1" hangingPunct="1"/>
            <a:r>
              <a:rPr lang="en-GB" altLang="en-US" sz="3600" b="1">
                <a:latin typeface="Times New Roman" panose="02020603050405020304" pitchFamily="18" charset="0"/>
              </a:rPr>
              <a:t>COLLATION</a:t>
            </a:r>
            <a:endParaRPr lang="en-AU" altLang="en-US" sz="3600" b="1">
              <a:latin typeface="Times New Roman" panose="02020603050405020304" pitchFamily="18" charset="0"/>
            </a:endParaRPr>
          </a:p>
        </p:txBody>
      </p:sp>
      <p:sp>
        <p:nvSpPr>
          <p:cNvPr id="29698" name="Rectangle 3"/>
          <p:cNvSpPr>
            <a:spLocks noGrp="1" noChangeArrowheads="1"/>
          </p:cNvSpPr>
          <p:nvPr>
            <p:ph idx="1"/>
          </p:nvPr>
        </p:nvSpPr>
        <p:spPr>
          <a:xfrm>
            <a:off x="2286000" y="990600"/>
            <a:ext cx="8534400" cy="5181600"/>
          </a:xfrm>
        </p:spPr>
        <p:txBody>
          <a:bodyPr/>
          <a:lstStyle/>
          <a:p>
            <a:pPr eaLnBrk="1" hangingPunct="1">
              <a:lnSpc>
                <a:spcPct val="120000"/>
              </a:lnSpc>
              <a:spcBef>
                <a:spcPct val="10000"/>
              </a:spcBef>
              <a:buFontTx/>
              <a:buNone/>
            </a:pPr>
            <a:r>
              <a:rPr lang="en-GB" altLang="en-US" sz="3000" b="1" dirty="0"/>
              <a:t>The aim of collation stage is to </a:t>
            </a:r>
          </a:p>
          <a:p>
            <a:pPr eaLnBrk="1" hangingPunct="1">
              <a:lnSpc>
                <a:spcPct val="120000"/>
              </a:lnSpc>
              <a:spcBef>
                <a:spcPct val="10000"/>
              </a:spcBef>
              <a:buFontTx/>
              <a:buNone/>
            </a:pPr>
            <a:r>
              <a:rPr lang="en-GB" altLang="en-US" sz="3000" b="1" dirty="0"/>
              <a:t>synthesise the proving from all separate </a:t>
            </a:r>
          </a:p>
          <a:p>
            <a:pPr eaLnBrk="1" hangingPunct="1">
              <a:lnSpc>
                <a:spcPct val="120000"/>
              </a:lnSpc>
              <a:spcBef>
                <a:spcPct val="10000"/>
              </a:spcBef>
              <a:buFontTx/>
              <a:buNone/>
            </a:pPr>
            <a:r>
              <a:rPr lang="en-GB" altLang="en-US" sz="3000" b="1" dirty="0"/>
              <a:t>accounts of each prover as if it belonged </a:t>
            </a:r>
          </a:p>
          <a:p>
            <a:pPr eaLnBrk="1" hangingPunct="1">
              <a:lnSpc>
                <a:spcPct val="120000"/>
              </a:lnSpc>
              <a:spcBef>
                <a:spcPct val="10000"/>
              </a:spcBef>
              <a:buFontTx/>
              <a:buNone/>
            </a:pPr>
            <a:r>
              <a:rPr lang="en-GB" altLang="en-US" sz="3000" b="1" dirty="0"/>
              <a:t>to and evolved in a single person. </a:t>
            </a:r>
          </a:p>
          <a:p>
            <a:pPr eaLnBrk="1" hangingPunct="1">
              <a:lnSpc>
                <a:spcPct val="120000"/>
              </a:lnSpc>
              <a:spcBef>
                <a:spcPct val="10000"/>
              </a:spcBef>
              <a:buFontTx/>
              <a:buNone/>
            </a:pPr>
            <a:endParaRPr lang="en-GB" altLang="en-US" sz="1400" b="1" dirty="0"/>
          </a:p>
          <a:p>
            <a:pPr eaLnBrk="1" hangingPunct="1">
              <a:lnSpc>
                <a:spcPct val="120000"/>
              </a:lnSpc>
              <a:spcBef>
                <a:spcPct val="10000"/>
              </a:spcBef>
              <a:buFontTx/>
              <a:buNone/>
            </a:pPr>
            <a:r>
              <a:rPr lang="en-GB" altLang="en-US" sz="3000" b="1" dirty="0">
                <a:solidFill>
                  <a:srgbClr val="FF0000"/>
                </a:solidFill>
              </a:rPr>
              <a:t>All the prover's separate sheets are put </a:t>
            </a:r>
          </a:p>
          <a:p>
            <a:pPr eaLnBrk="1" hangingPunct="1">
              <a:lnSpc>
                <a:spcPct val="120000"/>
              </a:lnSpc>
              <a:spcBef>
                <a:spcPct val="10000"/>
              </a:spcBef>
              <a:buFontTx/>
              <a:buNone/>
            </a:pPr>
            <a:r>
              <a:rPr lang="en-GB" altLang="en-US" sz="3000" b="1" dirty="0">
                <a:solidFill>
                  <a:srgbClr val="FF0000"/>
                </a:solidFill>
              </a:rPr>
              <a:t>together. Symptoms with a common </a:t>
            </a:r>
          </a:p>
          <a:p>
            <a:pPr eaLnBrk="1" hangingPunct="1">
              <a:lnSpc>
                <a:spcPct val="120000"/>
              </a:lnSpc>
              <a:spcBef>
                <a:spcPct val="10000"/>
              </a:spcBef>
              <a:buFontTx/>
              <a:buNone/>
            </a:pPr>
            <a:r>
              <a:rPr lang="en-GB" altLang="en-US" sz="3000" b="1" dirty="0">
                <a:solidFill>
                  <a:srgbClr val="FF0000"/>
                </a:solidFill>
              </a:rPr>
              <a:t>denominator are grouped together under </a:t>
            </a:r>
          </a:p>
          <a:p>
            <a:pPr eaLnBrk="1" hangingPunct="1">
              <a:lnSpc>
                <a:spcPct val="120000"/>
              </a:lnSpc>
              <a:spcBef>
                <a:spcPct val="10000"/>
              </a:spcBef>
              <a:buFontTx/>
              <a:buNone/>
            </a:pPr>
            <a:r>
              <a:rPr lang="en-GB" altLang="en-US" sz="3000" b="1" dirty="0">
                <a:solidFill>
                  <a:srgbClr val="FF0000"/>
                </a:solidFill>
              </a:rPr>
              <a:t>each section.  </a:t>
            </a:r>
          </a:p>
        </p:txBody>
      </p:sp>
      <p:sp>
        <p:nvSpPr>
          <p:cNvPr id="29699"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109177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1524000" y="0"/>
            <a:ext cx="4800600" cy="685800"/>
          </a:xfrm>
          <a:solidFill>
            <a:srgbClr val="CC6600"/>
          </a:solidFill>
        </p:spPr>
        <p:txBody>
          <a:bodyPr/>
          <a:lstStyle/>
          <a:p>
            <a:pPr eaLnBrk="1" hangingPunct="1"/>
            <a:r>
              <a:rPr lang="en-GB" altLang="en-US" sz="3600" b="1">
                <a:latin typeface="Times New Roman" panose="02020603050405020304" pitchFamily="18" charset="0"/>
              </a:rPr>
              <a:t>REPERTORISATION</a:t>
            </a:r>
            <a:endParaRPr lang="en-AU" altLang="en-US" sz="3600" b="1">
              <a:latin typeface="Times New Roman" panose="02020603050405020304" pitchFamily="18" charset="0"/>
            </a:endParaRPr>
          </a:p>
        </p:txBody>
      </p:sp>
      <p:sp>
        <p:nvSpPr>
          <p:cNvPr id="30722" name="Rectangle 3"/>
          <p:cNvSpPr>
            <a:spLocks noGrp="1" noChangeArrowheads="1"/>
          </p:cNvSpPr>
          <p:nvPr>
            <p:ph idx="1"/>
          </p:nvPr>
        </p:nvSpPr>
        <p:spPr>
          <a:xfrm>
            <a:off x="2514600" y="990600"/>
            <a:ext cx="8153400" cy="5410200"/>
          </a:xfrm>
        </p:spPr>
        <p:txBody>
          <a:bodyPr>
            <a:normAutofit fontScale="85000" lnSpcReduction="20000"/>
          </a:bodyPr>
          <a:lstStyle/>
          <a:p>
            <a:pPr eaLnBrk="1" hangingPunct="1">
              <a:buFontTx/>
              <a:buNone/>
            </a:pPr>
            <a:r>
              <a:rPr lang="en-GB" altLang="en-US" sz="3000" b="1" dirty="0"/>
              <a:t>The aim of </a:t>
            </a:r>
            <a:r>
              <a:rPr lang="en-GB" altLang="en-US" sz="3000" b="1" dirty="0" err="1"/>
              <a:t>repertorising</a:t>
            </a:r>
            <a:r>
              <a:rPr lang="en-GB" altLang="en-US" sz="3000" b="1" dirty="0"/>
              <a:t> stage is to </a:t>
            </a:r>
          </a:p>
          <a:p>
            <a:pPr eaLnBrk="1" hangingPunct="1">
              <a:buFontTx/>
              <a:buNone/>
            </a:pPr>
            <a:r>
              <a:rPr lang="en-GB" altLang="en-US" sz="3000" b="1" dirty="0"/>
              <a:t>accurately and truthfully interpret the </a:t>
            </a:r>
          </a:p>
          <a:p>
            <a:pPr eaLnBrk="1" hangingPunct="1">
              <a:buFontTx/>
              <a:buNone/>
            </a:pPr>
            <a:r>
              <a:rPr lang="en-GB" altLang="en-US" sz="3000" b="1" dirty="0"/>
              <a:t>proving information into repertory </a:t>
            </a:r>
          </a:p>
          <a:p>
            <a:pPr eaLnBrk="1" hangingPunct="1">
              <a:buFontTx/>
              <a:buNone/>
            </a:pPr>
            <a:r>
              <a:rPr lang="en-GB" altLang="en-US" sz="3000" b="1" dirty="0"/>
              <a:t>language. </a:t>
            </a:r>
          </a:p>
          <a:p>
            <a:pPr eaLnBrk="1" hangingPunct="1">
              <a:buFontTx/>
              <a:buNone/>
            </a:pPr>
            <a:endParaRPr lang="en-GB" altLang="en-US" sz="1200" b="1" dirty="0"/>
          </a:p>
          <a:p>
            <a:pPr eaLnBrk="1" hangingPunct="1">
              <a:buFontTx/>
              <a:buNone/>
            </a:pPr>
            <a:r>
              <a:rPr lang="en-GB" altLang="en-US" sz="3000" b="1" dirty="0">
                <a:solidFill>
                  <a:srgbClr val="FF0000"/>
                </a:solidFill>
              </a:rPr>
              <a:t>Each symptom is accurately analysed </a:t>
            </a:r>
          </a:p>
          <a:p>
            <a:pPr eaLnBrk="1" hangingPunct="1">
              <a:buFontTx/>
              <a:buNone/>
            </a:pPr>
            <a:r>
              <a:rPr lang="en-GB" altLang="en-US" sz="3000" b="1" dirty="0">
                <a:solidFill>
                  <a:srgbClr val="FF0000"/>
                </a:solidFill>
              </a:rPr>
              <a:t>and translated into a rubric. </a:t>
            </a:r>
          </a:p>
          <a:p>
            <a:pPr eaLnBrk="1" hangingPunct="1">
              <a:buFontTx/>
              <a:buNone/>
            </a:pPr>
            <a:endParaRPr lang="en-GB" altLang="en-US" sz="1200" b="1" dirty="0">
              <a:solidFill>
                <a:srgbClr val="FF0000"/>
              </a:solidFill>
            </a:endParaRPr>
          </a:p>
          <a:p>
            <a:pPr eaLnBrk="1" hangingPunct="1">
              <a:buFontTx/>
              <a:buNone/>
            </a:pPr>
            <a:r>
              <a:rPr lang="en-GB" altLang="en-US" sz="3000" b="1" dirty="0"/>
              <a:t>Certain symptoms may require creating </a:t>
            </a:r>
          </a:p>
          <a:p>
            <a:pPr eaLnBrk="1" hangingPunct="1">
              <a:buFontTx/>
              <a:buNone/>
            </a:pPr>
            <a:r>
              <a:rPr lang="en-GB" altLang="en-US" sz="3000" b="1" dirty="0"/>
              <a:t>new rubrics. The remedy is then </a:t>
            </a:r>
          </a:p>
          <a:p>
            <a:pPr eaLnBrk="1" hangingPunct="1">
              <a:buFontTx/>
              <a:buNone/>
            </a:pPr>
            <a:r>
              <a:rPr lang="en-GB" altLang="en-US" sz="3000" b="1" dirty="0"/>
              <a:t>considered for addition into the rubrics.</a:t>
            </a:r>
          </a:p>
        </p:txBody>
      </p:sp>
      <p:sp>
        <p:nvSpPr>
          <p:cNvPr id="30723"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77459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524000" y="0"/>
            <a:ext cx="6705600" cy="609600"/>
          </a:xfrm>
          <a:solidFill>
            <a:srgbClr val="CC6600"/>
          </a:solidFill>
        </p:spPr>
        <p:txBody>
          <a:bodyPr/>
          <a:lstStyle/>
          <a:p>
            <a:pPr eaLnBrk="1" hangingPunct="1"/>
            <a:r>
              <a:rPr lang="en-GB" altLang="en-US" sz="3600" b="1">
                <a:latin typeface="Times New Roman" panose="02020603050405020304" pitchFamily="18" charset="0"/>
              </a:rPr>
              <a:t>THE  STUDY  OF  PROVINGS</a:t>
            </a:r>
            <a:endParaRPr lang="en-AU" altLang="en-US" sz="3600" b="1">
              <a:latin typeface="Times New Roman" panose="02020603050405020304" pitchFamily="18" charset="0"/>
            </a:endParaRPr>
          </a:p>
        </p:txBody>
      </p:sp>
      <p:sp>
        <p:nvSpPr>
          <p:cNvPr id="4098" name="Rectangle 3"/>
          <p:cNvSpPr>
            <a:spLocks noGrp="1" noChangeArrowheads="1"/>
          </p:cNvSpPr>
          <p:nvPr>
            <p:ph idx="1"/>
          </p:nvPr>
        </p:nvSpPr>
        <p:spPr>
          <a:xfrm>
            <a:off x="2819400" y="838200"/>
            <a:ext cx="6400800" cy="5105400"/>
          </a:xfrm>
        </p:spPr>
        <p:txBody>
          <a:bodyPr/>
          <a:lstStyle/>
          <a:p>
            <a:pPr marL="609600" indent="-609600">
              <a:buNone/>
            </a:pPr>
            <a:r>
              <a:rPr lang="en-US" altLang="en-US" b="1" dirty="0" smtClean="0"/>
              <a:t>The three basic components </a:t>
            </a:r>
          </a:p>
          <a:p>
            <a:pPr marL="609600" indent="-609600">
              <a:buNone/>
            </a:pPr>
            <a:r>
              <a:rPr lang="en-US" altLang="en-US" b="1" dirty="0" smtClean="0"/>
              <a:t>of a proving are :</a:t>
            </a:r>
          </a:p>
          <a:p>
            <a:pPr marL="609600" indent="-609600">
              <a:buFontTx/>
              <a:buAutoNum type="arabicPeriod"/>
            </a:pPr>
            <a:endParaRPr lang="en-US" altLang="en-US" b="1" dirty="0" smtClean="0"/>
          </a:p>
          <a:p>
            <a:pPr marL="1371600" lvl="2" indent="-457200">
              <a:buFontTx/>
              <a:buAutoNum type="arabicPeriod"/>
            </a:pPr>
            <a:r>
              <a:rPr lang="en-US" altLang="en-US" sz="3200" b="1" dirty="0">
                <a:solidFill>
                  <a:srgbClr val="FFFF66"/>
                </a:solidFill>
                <a:hlinkClick r:id="rId2" action="ppaction://hlinksldjump"/>
              </a:rPr>
              <a:t>The Test Substance</a:t>
            </a:r>
            <a:endParaRPr lang="en-US" altLang="en-US" sz="3200" b="1" dirty="0">
              <a:solidFill>
                <a:srgbClr val="FFFF66"/>
              </a:solidFill>
            </a:endParaRPr>
          </a:p>
          <a:p>
            <a:pPr marL="609600" indent="-609600">
              <a:buFontTx/>
              <a:buAutoNum type="arabicPeriod"/>
            </a:pPr>
            <a:endParaRPr lang="en-US" altLang="en-US" sz="2000" b="1" dirty="0">
              <a:solidFill>
                <a:srgbClr val="FFFF66"/>
              </a:solidFill>
            </a:endParaRPr>
          </a:p>
          <a:p>
            <a:pPr marL="1371600" lvl="2" indent="-457200">
              <a:buFontTx/>
              <a:buAutoNum type="arabicPeriod"/>
            </a:pPr>
            <a:r>
              <a:rPr lang="en-US" altLang="en-US" sz="3200" b="1" dirty="0">
                <a:solidFill>
                  <a:srgbClr val="FFFF66"/>
                </a:solidFill>
                <a:hlinkClick r:id="rId3" action="ppaction://hlinksldjump"/>
              </a:rPr>
              <a:t>The Proving Team</a:t>
            </a:r>
            <a:endParaRPr lang="en-US" altLang="en-US" sz="3200" b="1" dirty="0">
              <a:solidFill>
                <a:srgbClr val="FFFF66"/>
              </a:solidFill>
            </a:endParaRPr>
          </a:p>
          <a:p>
            <a:pPr marL="609600" indent="-609600">
              <a:buFontTx/>
              <a:buAutoNum type="arabicPeriod"/>
            </a:pPr>
            <a:endParaRPr lang="en-US" altLang="en-US" sz="2000" b="1" dirty="0">
              <a:solidFill>
                <a:srgbClr val="FFFF66"/>
              </a:solidFill>
            </a:endParaRPr>
          </a:p>
          <a:p>
            <a:pPr marL="1371600" lvl="2" indent="-457200">
              <a:buFontTx/>
              <a:buAutoNum type="arabicPeriod"/>
            </a:pPr>
            <a:r>
              <a:rPr lang="en-US" altLang="en-US" sz="3200" b="1" dirty="0">
                <a:solidFill>
                  <a:srgbClr val="FFFF66"/>
                </a:solidFill>
                <a:hlinkClick r:id="rId4" action="ppaction://hlinksldjump"/>
              </a:rPr>
              <a:t>The Methodology</a:t>
            </a:r>
            <a:endParaRPr lang="en-AU" altLang="en-US" sz="3200" b="1" dirty="0">
              <a:solidFill>
                <a:srgbClr val="FFFF66"/>
              </a:solidFill>
            </a:endParaRPr>
          </a:p>
        </p:txBody>
      </p:sp>
      <p:sp>
        <p:nvSpPr>
          <p:cNvPr id="4099"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607549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1524000" y="0"/>
            <a:ext cx="7010400" cy="685800"/>
          </a:xfrm>
          <a:solidFill>
            <a:srgbClr val="CC6600"/>
          </a:solidFill>
        </p:spPr>
        <p:txBody>
          <a:bodyPr/>
          <a:lstStyle/>
          <a:p>
            <a:pPr eaLnBrk="1" hangingPunct="1"/>
            <a:r>
              <a:rPr lang="en-GB" altLang="en-US" sz="3600" b="1">
                <a:latin typeface="Times New Roman" panose="02020603050405020304" pitchFamily="18" charset="0"/>
              </a:rPr>
              <a:t>THEMING  THE  SYMPTOMS </a:t>
            </a:r>
            <a:endParaRPr lang="en-AU" altLang="en-US" sz="3600" b="1">
              <a:latin typeface="Times New Roman" panose="02020603050405020304" pitchFamily="18" charset="0"/>
            </a:endParaRPr>
          </a:p>
        </p:txBody>
      </p:sp>
      <p:sp>
        <p:nvSpPr>
          <p:cNvPr id="31746" name="Rectangle 3"/>
          <p:cNvSpPr>
            <a:spLocks noGrp="1" noChangeArrowheads="1"/>
          </p:cNvSpPr>
          <p:nvPr>
            <p:ph idx="1"/>
          </p:nvPr>
        </p:nvSpPr>
        <p:spPr>
          <a:xfrm>
            <a:off x="2057400" y="685800"/>
            <a:ext cx="8610600" cy="5257800"/>
          </a:xfrm>
        </p:spPr>
        <p:txBody>
          <a:bodyPr>
            <a:normAutofit fontScale="85000" lnSpcReduction="20000"/>
          </a:bodyPr>
          <a:lstStyle/>
          <a:p>
            <a:pPr eaLnBrk="1" hangingPunct="1">
              <a:buFontTx/>
              <a:buNone/>
            </a:pPr>
            <a:r>
              <a:rPr lang="en-GB" altLang="en-US" sz="3000" b="1" dirty="0"/>
              <a:t>These symptoms are studied for its peculiar </a:t>
            </a:r>
          </a:p>
          <a:p>
            <a:pPr eaLnBrk="1" hangingPunct="1">
              <a:buFontTx/>
              <a:buNone/>
            </a:pPr>
            <a:r>
              <a:rPr lang="en-GB" altLang="en-US" sz="3000" b="1" dirty="0"/>
              <a:t>pattern that emerges out of the proving. </a:t>
            </a:r>
          </a:p>
          <a:p>
            <a:pPr eaLnBrk="1" hangingPunct="1">
              <a:buFontTx/>
              <a:buNone/>
            </a:pPr>
            <a:endParaRPr lang="en-GB" altLang="en-US" sz="800" b="1" dirty="0"/>
          </a:p>
          <a:p>
            <a:pPr eaLnBrk="1" hangingPunct="1">
              <a:buFontTx/>
              <a:buNone/>
            </a:pPr>
            <a:r>
              <a:rPr lang="en-GB" altLang="en-US" sz="3000" b="1" dirty="0">
                <a:solidFill>
                  <a:srgbClr val="FF0000"/>
                </a:solidFill>
              </a:rPr>
              <a:t>The Generalities at the physical level, the </a:t>
            </a:r>
          </a:p>
          <a:p>
            <a:pPr eaLnBrk="1" hangingPunct="1">
              <a:buFontTx/>
              <a:buNone/>
            </a:pPr>
            <a:r>
              <a:rPr lang="en-GB" altLang="en-US" sz="3000" b="1" dirty="0">
                <a:solidFill>
                  <a:srgbClr val="FF0000"/>
                </a:solidFill>
              </a:rPr>
              <a:t>constitutional affinity, the characteristic </a:t>
            </a:r>
          </a:p>
          <a:p>
            <a:pPr eaLnBrk="1" hangingPunct="1">
              <a:buFontTx/>
              <a:buNone/>
            </a:pPr>
            <a:r>
              <a:rPr lang="en-GB" altLang="en-US" sz="3000" b="1" dirty="0">
                <a:solidFill>
                  <a:srgbClr val="FF0000"/>
                </a:solidFill>
              </a:rPr>
              <a:t>peculiar state of mind and disposition is </a:t>
            </a:r>
          </a:p>
          <a:p>
            <a:pPr eaLnBrk="1" hangingPunct="1">
              <a:buFontTx/>
              <a:buNone/>
            </a:pPr>
            <a:r>
              <a:rPr lang="en-GB" altLang="en-US" sz="3000" b="1" dirty="0">
                <a:solidFill>
                  <a:srgbClr val="FF0000"/>
                </a:solidFill>
              </a:rPr>
              <a:t>then studied. </a:t>
            </a:r>
          </a:p>
          <a:p>
            <a:pPr eaLnBrk="1" hangingPunct="1">
              <a:buFontTx/>
              <a:buNone/>
            </a:pPr>
            <a:endParaRPr lang="en-GB" altLang="en-US" sz="900" b="1" dirty="0">
              <a:solidFill>
                <a:srgbClr val="FFFF66"/>
              </a:solidFill>
            </a:endParaRPr>
          </a:p>
          <a:p>
            <a:pPr eaLnBrk="1" hangingPunct="1">
              <a:buFontTx/>
              <a:buNone/>
            </a:pPr>
            <a:r>
              <a:rPr lang="en-GB" altLang="en-US" sz="3000" b="1" dirty="0"/>
              <a:t>This theming of the proving is the practical </a:t>
            </a:r>
          </a:p>
          <a:p>
            <a:pPr eaLnBrk="1" hangingPunct="1">
              <a:buFontTx/>
              <a:buNone/>
            </a:pPr>
            <a:r>
              <a:rPr lang="en-GB" altLang="en-US" sz="3000" b="1" dirty="0"/>
              <a:t>outcome of the painstaking effort of the </a:t>
            </a:r>
          </a:p>
          <a:p>
            <a:pPr eaLnBrk="1" hangingPunct="1">
              <a:buFontTx/>
              <a:buNone/>
            </a:pPr>
            <a:r>
              <a:rPr lang="en-GB" altLang="en-US" sz="3000" b="1" dirty="0"/>
              <a:t>entire project. </a:t>
            </a:r>
            <a:endParaRPr lang="en-AU" altLang="en-US" sz="3000" b="1" dirty="0"/>
          </a:p>
        </p:txBody>
      </p:sp>
      <p:sp>
        <p:nvSpPr>
          <p:cNvPr id="31747"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970987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1524000" y="0"/>
            <a:ext cx="3886200" cy="685800"/>
          </a:xfrm>
          <a:solidFill>
            <a:srgbClr val="CC6600"/>
          </a:solidFill>
        </p:spPr>
        <p:txBody>
          <a:bodyPr/>
          <a:lstStyle/>
          <a:p>
            <a:pPr eaLnBrk="1" hangingPunct="1"/>
            <a:r>
              <a:rPr lang="en-GB" altLang="en-US" sz="3600" b="1">
                <a:latin typeface="Times New Roman" panose="02020603050405020304" pitchFamily="18" charset="0"/>
              </a:rPr>
              <a:t>PUBLICATION</a:t>
            </a:r>
            <a:endParaRPr lang="en-AU" altLang="en-US" sz="3600" b="1">
              <a:latin typeface="Times New Roman" panose="02020603050405020304" pitchFamily="18" charset="0"/>
            </a:endParaRPr>
          </a:p>
        </p:txBody>
      </p:sp>
      <p:sp>
        <p:nvSpPr>
          <p:cNvPr id="32770" name="Rectangle 3"/>
          <p:cNvSpPr>
            <a:spLocks noGrp="1" noChangeArrowheads="1"/>
          </p:cNvSpPr>
          <p:nvPr>
            <p:ph idx="1"/>
          </p:nvPr>
        </p:nvSpPr>
        <p:spPr>
          <a:xfrm>
            <a:off x="2057400" y="990600"/>
            <a:ext cx="8763000" cy="5257800"/>
          </a:xfrm>
        </p:spPr>
        <p:txBody>
          <a:bodyPr>
            <a:normAutofit lnSpcReduction="10000"/>
          </a:bodyPr>
          <a:lstStyle/>
          <a:p>
            <a:pPr eaLnBrk="1" hangingPunct="1">
              <a:buFontTx/>
              <a:buNone/>
            </a:pPr>
            <a:r>
              <a:rPr lang="en-GB" altLang="en-US" b="1" dirty="0"/>
              <a:t>The final publication, in book form or in a </a:t>
            </a:r>
          </a:p>
          <a:p>
            <a:pPr eaLnBrk="1" hangingPunct="1">
              <a:buFontTx/>
              <a:buNone/>
            </a:pPr>
            <a:r>
              <a:rPr lang="en-GB" altLang="en-US" b="1" dirty="0"/>
              <a:t>journal or electronic form should include </a:t>
            </a:r>
          </a:p>
          <a:p>
            <a:pPr eaLnBrk="1" hangingPunct="1">
              <a:buFontTx/>
              <a:buNone/>
            </a:pPr>
            <a:r>
              <a:rPr lang="en-GB" altLang="en-US" b="1" dirty="0"/>
              <a:t>Materia Medica, </a:t>
            </a:r>
            <a:r>
              <a:rPr lang="en-GB" altLang="en-US" b="1" dirty="0" err="1"/>
              <a:t>repertorization</a:t>
            </a:r>
            <a:r>
              <a:rPr lang="en-GB" altLang="en-US" b="1" dirty="0"/>
              <a:t>, information </a:t>
            </a:r>
          </a:p>
          <a:p>
            <a:pPr eaLnBrk="1" hangingPunct="1">
              <a:buFontTx/>
              <a:buNone/>
            </a:pPr>
            <a:r>
              <a:rPr lang="en-GB" altLang="en-US" b="1" dirty="0"/>
              <a:t>about the substance and its toxicology. </a:t>
            </a:r>
          </a:p>
          <a:p>
            <a:pPr eaLnBrk="1" hangingPunct="1">
              <a:buFontTx/>
              <a:buNone/>
            </a:pPr>
            <a:endParaRPr lang="en-GB" altLang="en-US" sz="1800" b="1" dirty="0"/>
          </a:p>
          <a:p>
            <a:pPr eaLnBrk="1" hangingPunct="1">
              <a:buFontTx/>
              <a:buNone/>
            </a:pPr>
            <a:r>
              <a:rPr lang="en-GB" altLang="en-US" b="1" dirty="0">
                <a:solidFill>
                  <a:srgbClr val="FF0000"/>
                </a:solidFill>
              </a:rPr>
              <a:t>This should give the complete view of the </a:t>
            </a:r>
          </a:p>
          <a:p>
            <a:pPr eaLnBrk="1" hangingPunct="1">
              <a:buFontTx/>
              <a:buNone/>
            </a:pPr>
            <a:r>
              <a:rPr lang="en-GB" altLang="en-US" b="1" dirty="0">
                <a:solidFill>
                  <a:srgbClr val="FF0000"/>
                </a:solidFill>
              </a:rPr>
              <a:t>remedy picture and a summary of the </a:t>
            </a:r>
          </a:p>
          <a:p>
            <a:pPr eaLnBrk="1" hangingPunct="1">
              <a:buFontTx/>
              <a:buNone/>
            </a:pPr>
            <a:r>
              <a:rPr lang="en-GB" altLang="en-US" b="1" dirty="0">
                <a:solidFill>
                  <a:srgbClr val="FF0000"/>
                </a:solidFill>
              </a:rPr>
              <a:t>proving, with discussion and conclusions. </a:t>
            </a:r>
          </a:p>
          <a:p>
            <a:pPr eaLnBrk="1" hangingPunct="1">
              <a:buFontTx/>
              <a:buNone/>
            </a:pPr>
            <a:endParaRPr lang="en-GB" altLang="en-US" sz="1800" b="1" dirty="0">
              <a:solidFill>
                <a:srgbClr val="FF0000"/>
              </a:solidFill>
            </a:endParaRPr>
          </a:p>
          <a:p>
            <a:pPr eaLnBrk="1" hangingPunct="1">
              <a:buFontTx/>
              <a:buNone/>
            </a:pPr>
            <a:r>
              <a:rPr lang="en-GB" altLang="en-US" b="1" dirty="0"/>
              <a:t>Data indexing should be as per the scheme </a:t>
            </a:r>
          </a:p>
          <a:p>
            <a:pPr eaLnBrk="1" hangingPunct="1">
              <a:buFontTx/>
              <a:buNone/>
            </a:pPr>
            <a:r>
              <a:rPr lang="en-GB" altLang="en-US" b="1" dirty="0"/>
              <a:t>followed in Kent’s repertory.</a:t>
            </a:r>
            <a:endParaRPr lang="en-AU" altLang="en-US" b="1" dirty="0"/>
          </a:p>
        </p:txBody>
      </p:sp>
      <p:sp>
        <p:nvSpPr>
          <p:cNvPr id="32771"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267878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1524000" y="0"/>
            <a:ext cx="9144000" cy="685800"/>
          </a:xfrm>
          <a:solidFill>
            <a:srgbClr val="CC6600"/>
          </a:solidFill>
        </p:spPr>
        <p:txBody>
          <a:bodyPr/>
          <a:lstStyle/>
          <a:p>
            <a:pPr eaLnBrk="1" hangingPunct="1"/>
            <a:r>
              <a:rPr lang="en-GB" altLang="en-US" sz="3600" b="1">
                <a:latin typeface="Times New Roman" panose="02020603050405020304" pitchFamily="18" charset="0"/>
              </a:rPr>
              <a:t>CRITERIA FOR THOROUGH PROVING</a:t>
            </a:r>
            <a:endParaRPr lang="en-AU" altLang="en-US" sz="3600" b="1">
              <a:latin typeface="Times New Roman" panose="02020603050405020304" pitchFamily="18" charset="0"/>
            </a:endParaRPr>
          </a:p>
        </p:txBody>
      </p:sp>
      <p:sp>
        <p:nvSpPr>
          <p:cNvPr id="33794" name="Rectangle 3"/>
          <p:cNvSpPr>
            <a:spLocks noGrp="1" noChangeArrowheads="1"/>
          </p:cNvSpPr>
          <p:nvPr>
            <p:ph idx="1"/>
          </p:nvPr>
        </p:nvSpPr>
        <p:spPr>
          <a:xfrm>
            <a:off x="2133600" y="1341438"/>
            <a:ext cx="7924800" cy="4525962"/>
          </a:xfrm>
        </p:spPr>
        <p:txBody>
          <a:bodyPr/>
          <a:lstStyle/>
          <a:p>
            <a:pPr eaLnBrk="1" hangingPunct="1">
              <a:lnSpc>
                <a:spcPct val="130000"/>
              </a:lnSpc>
              <a:buClr>
                <a:srgbClr val="FFCC00"/>
              </a:buClr>
              <a:buSzPct val="120000"/>
            </a:pPr>
            <a:r>
              <a:rPr lang="en-GB" altLang="en-US" sz="3000" b="1" dirty="0"/>
              <a:t>Drug must be proved on suitable persons of both sexes and of various constitutions.</a:t>
            </a:r>
          </a:p>
          <a:p>
            <a:pPr eaLnBrk="1" hangingPunct="1">
              <a:lnSpc>
                <a:spcPct val="130000"/>
              </a:lnSpc>
              <a:buClr>
                <a:srgbClr val="FFCC00"/>
              </a:buClr>
              <a:buSzPct val="120000"/>
            </a:pPr>
            <a:endParaRPr lang="en-GB" altLang="en-US" sz="3000" b="1" dirty="0"/>
          </a:p>
          <a:p>
            <a:pPr eaLnBrk="1" hangingPunct="1">
              <a:lnSpc>
                <a:spcPct val="130000"/>
              </a:lnSpc>
              <a:buClr>
                <a:srgbClr val="FFCC00"/>
              </a:buClr>
              <a:buSzPct val="120000"/>
            </a:pPr>
            <a:r>
              <a:rPr lang="en-GB" altLang="en-US" sz="3000" b="1" dirty="0">
                <a:solidFill>
                  <a:srgbClr val="FF0000"/>
                </a:solidFill>
              </a:rPr>
              <a:t>Almost always only the same symptoms as had already been observed by others are exhibited during reproving.</a:t>
            </a:r>
          </a:p>
        </p:txBody>
      </p:sp>
      <p:sp>
        <p:nvSpPr>
          <p:cNvPr id="33795"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93239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2193926" y="838201"/>
            <a:ext cx="839787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8313" indent="-4683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30000"/>
              </a:lnSpc>
              <a:buClr>
                <a:srgbClr val="FFCC00"/>
              </a:buClr>
              <a:buSzPct val="120000"/>
              <a:buFontTx/>
              <a:buChar char="•"/>
            </a:pPr>
            <a:r>
              <a:rPr lang="en-GB" altLang="en-US" sz="3000" b="1" dirty="0"/>
              <a:t>The symptoms are most carefully recorded with regard to their specific sensations, locations, modalities with their concomitant factors, so that a complete individual picture of the </a:t>
            </a:r>
          </a:p>
          <a:p>
            <a:pPr eaLnBrk="1" hangingPunct="1">
              <a:lnSpc>
                <a:spcPct val="130000"/>
              </a:lnSpc>
              <a:buClr>
                <a:srgbClr val="FFCC00"/>
              </a:buClr>
              <a:buSzPct val="120000"/>
            </a:pPr>
            <a:r>
              <a:rPr lang="en-GB" altLang="en-US" sz="3000" b="1" dirty="0"/>
              <a:t>	drug is established.</a:t>
            </a:r>
          </a:p>
          <a:p>
            <a:pPr eaLnBrk="1" hangingPunct="1">
              <a:lnSpc>
                <a:spcPct val="130000"/>
              </a:lnSpc>
              <a:buClr>
                <a:srgbClr val="FFCC00"/>
              </a:buClr>
              <a:buSzPct val="120000"/>
            </a:pPr>
            <a:endParaRPr lang="en-GB" altLang="en-US" sz="3000" b="1" dirty="0"/>
          </a:p>
          <a:p>
            <a:pPr eaLnBrk="1" hangingPunct="1">
              <a:lnSpc>
                <a:spcPct val="130000"/>
              </a:lnSpc>
              <a:buClr>
                <a:srgbClr val="FFCC00"/>
              </a:buClr>
              <a:buSzPct val="120000"/>
              <a:buFontTx/>
              <a:buChar char="•"/>
            </a:pPr>
            <a:r>
              <a:rPr lang="en-GB" altLang="en-US" sz="3000" b="1" dirty="0">
                <a:solidFill>
                  <a:srgbClr val="FF0000"/>
                </a:solidFill>
              </a:rPr>
              <a:t>Clinically verified.</a:t>
            </a:r>
            <a:endParaRPr lang="en-US" altLang="en-US" sz="3000" dirty="0">
              <a:solidFill>
                <a:srgbClr val="FF0000"/>
              </a:solidFill>
            </a:endParaRPr>
          </a:p>
        </p:txBody>
      </p:sp>
      <p:sp>
        <p:nvSpPr>
          <p:cNvPr id="34819"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420743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1524000" y="0"/>
            <a:ext cx="5638800" cy="609600"/>
          </a:xfrm>
          <a:solidFill>
            <a:srgbClr val="CC6600"/>
          </a:solidFill>
        </p:spPr>
        <p:txBody>
          <a:bodyPr/>
          <a:lstStyle/>
          <a:p>
            <a:pPr eaLnBrk="1" hangingPunct="1"/>
            <a:r>
              <a:rPr lang="en-US" altLang="en-US" sz="3600" b="1">
                <a:latin typeface="Times New Roman" panose="02020603050405020304" pitchFamily="18" charset="0"/>
              </a:rPr>
              <a:t> THE TEST SUBSTANCE</a:t>
            </a:r>
            <a:endParaRPr lang="en-AU" altLang="en-US" sz="3600" b="1">
              <a:latin typeface="Times New Roman" panose="02020603050405020304" pitchFamily="18" charset="0"/>
            </a:endParaRPr>
          </a:p>
        </p:txBody>
      </p:sp>
      <p:sp>
        <p:nvSpPr>
          <p:cNvPr id="5122" name="Rectangle 3"/>
          <p:cNvSpPr>
            <a:spLocks noGrp="1" noChangeArrowheads="1"/>
          </p:cNvSpPr>
          <p:nvPr>
            <p:ph idx="1"/>
          </p:nvPr>
        </p:nvSpPr>
        <p:spPr>
          <a:xfrm>
            <a:off x="2286000" y="1178805"/>
            <a:ext cx="7391400" cy="5221995"/>
          </a:xfrm>
        </p:spPr>
        <p:txBody>
          <a:bodyPr/>
          <a:lstStyle/>
          <a:p>
            <a:pPr eaLnBrk="1" hangingPunct="1">
              <a:lnSpc>
                <a:spcPct val="130000"/>
              </a:lnSpc>
              <a:buClr>
                <a:srgbClr val="FFCC00"/>
              </a:buClr>
              <a:buSzPct val="120000"/>
            </a:pPr>
            <a:r>
              <a:rPr lang="en-GB" altLang="en-US" sz="3000" b="1" dirty="0"/>
              <a:t>Drug should be proved alone, singly and in a pure and unadulterated form.</a:t>
            </a:r>
          </a:p>
          <a:p>
            <a:pPr eaLnBrk="1" hangingPunct="1">
              <a:lnSpc>
                <a:spcPct val="130000"/>
              </a:lnSpc>
              <a:buClr>
                <a:srgbClr val="FFCC00"/>
              </a:buClr>
              <a:buSzPct val="120000"/>
            </a:pPr>
            <a:r>
              <a:rPr lang="en-GB" altLang="en-US" sz="3000" b="1" dirty="0">
                <a:solidFill>
                  <a:srgbClr val="FF0000"/>
                </a:solidFill>
              </a:rPr>
              <a:t>The test drug should be natural, authentic and from a reliable source.</a:t>
            </a:r>
          </a:p>
          <a:p>
            <a:pPr eaLnBrk="1" hangingPunct="1">
              <a:lnSpc>
                <a:spcPct val="130000"/>
              </a:lnSpc>
              <a:buClr>
                <a:srgbClr val="FFCC00"/>
              </a:buClr>
              <a:buSzPct val="120000"/>
            </a:pPr>
            <a:r>
              <a:rPr lang="en-GB" altLang="en-US" sz="3000" b="1" dirty="0"/>
              <a:t>Exact description of the pharmaceutical preparation procedure should be detailed. </a:t>
            </a:r>
          </a:p>
        </p:txBody>
      </p:sp>
      <p:sp>
        <p:nvSpPr>
          <p:cNvPr id="5123"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515518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514600" y="1000126"/>
            <a:ext cx="7315200" cy="453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4813" indent="-4048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30000"/>
              </a:lnSpc>
              <a:buClr>
                <a:srgbClr val="FFCC00"/>
              </a:buClr>
              <a:buSzPct val="120000"/>
              <a:buFontTx/>
              <a:buChar char="•"/>
            </a:pPr>
            <a:r>
              <a:rPr lang="en-GB" altLang="en-US" sz="3000" b="1" dirty="0">
                <a:solidFill>
                  <a:srgbClr val="FF0000"/>
                </a:solidFill>
              </a:rPr>
              <a:t>Proving is recommended with different range of potencies, including the fifty millesimal scale potencies.</a:t>
            </a:r>
          </a:p>
          <a:p>
            <a:pPr eaLnBrk="1" hangingPunct="1">
              <a:lnSpc>
                <a:spcPct val="130000"/>
              </a:lnSpc>
              <a:buClr>
                <a:srgbClr val="FFCC00"/>
              </a:buClr>
              <a:buSzPct val="120000"/>
              <a:buFontTx/>
              <a:buChar char="•"/>
            </a:pPr>
            <a:endParaRPr lang="en-GB" altLang="en-US" sz="1200" b="1" dirty="0">
              <a:solidFill>
                <a:srgbClr val="FFFF66"/>
              </a:solidFill>
            </a:endParaRPr>
          </a:p>
          <a:p>
            <a:pPr eaLnBrk="1" hangingPunct="1">
              <a:lnSpc>
                <a:spcPct val="130000"/>
              </a:lnSpc>
              <a:buClr>
                <a:srgbClr val="FFCC00"/>
              </a:buClr>
              <a:buSzPct val="120000"/>
              <a:buFontTx/>
              <a:buChar char="•"/>
            </a:pPr>
            <a:r>
              <a:rPr lang="en-GB" altLang="en-US" sz="3000" b="1" dirty="0"/>
              <a:t>Toxicological action should be studied. The fatal dose should </a:t>
            </a:r>
          </a:p>
          <a:p>
            <a:pPr eaLnBrk="1" hangingPunct="1">
              <a:lnSpc>
                <a:spcPct val="130000"/>
              </a:lnSpc>
              <a:buClr>
                <a:srgbClr val="FFCC00"/>
              </a:buClr>
              <a:buSzPct val="120000"/>
            </a:pPr>
            <a:r>
              <a:rPr lang="en-GB" altLang="en-US" sz="3000" b="1" dirty="0"/>
              <a:t>	also be determined.</a:t>
            </a:r>
            <a:endParaRPr lang="en-US" altLang="en-US" sz="3000" dirty="0"/>
          </a:p>
        </p:txBody>
      </p:sp>
      <p:sp>
        <p:nvSpPr>
          <p:cNvPr id="6147"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551834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71" name="Rectangle 2"/>
          <p:cNvSpPr>
            <a:spLocks noGrp="1" noChangeArrowheads="1"/>
          </p:cNvSpPr>
          <p:nvPr>
            <p:ph type="title"/>
          </p:nvPr>
        </p:nvSpPr>
        <p:spPr>
          <a:xfrm>
            <a:off x="1524000" y="1"/>
            <a:ext cx="7391400" cy="657225"/>
          </a:xfrm>
          <a:solidFill>
            <a:srgbClr val="CC6600"/>
          </a:solidFill>
        </p:spPr>
        <p:txBody>
          <a:bodyPr/>
          <a:lstStyle/>
          <a:p>
            <a:pPr eaLnBrk="1" hangingPunct="1"/>
            <a:r>
              <a:rPr lang="en-GB" altLang="en-US" sz="3600" b="1">
                <a:latin typeface="Times New Roman" panose="02020603050405020304" pitchFamily="18" charset="0"/>
              </a:rPr>
              <a:t>DETERMINATION OF DOSAGE</a:t>
            </a:r>
            <a:endParaRPr lang="en-AU" altLang="en-US" sz="3600" b="1">
              <a:latin typeface="Times New Roman" panose="02020603050405020304" pitchFamily="18" charset="0"/>
            </a:endParaRPr>
          </a:p>
        </p:txBody>
      </p:sp>
      <p:sp>
        <p:nvSpPr>
          <p:cNvPr id="7172" name="Rectangle 3"/>
          <p:cNvSpPr>
            <a:spLocks noGrp="1" noChangeArrowheads="1"/>
          </p:cNvSpPr>
          <p:nvPr>
            <p:ph idx="1"/>
          </p:nvPr>
        </p:nvSpPr>
        <p:spPr>
          <a:xfrm>
            <a:off x="1828800" y="1002535"/>
            <a:ext cx="8610600" cy="5017265"/>
          </a:xfrm>
        </p:spPr>
        <p:txBody>
          <a:bodyPr/>
          <a:lstStyle/>
          <a:p>
            <a:pPr marL="350838" indent="-350838">
              <a:spcBef>
                <a:spcPct val="10000"/>
              </a:spcBef>
              <a:buClr>
                <a:srgbClr val="FFCC00"/>
              </a:buClr>
              <a:buSzPct val="120000"/>
            </a:pPr>
            <a:r>
              <a:rPr lang="en-GB" altLang="en-US" b="1" dirty="0"/>
              <a:t>Any drug that in its natural state hardly </a:t>
            </a:r>
          </a:p>
          <a:p>
            <a:pPr marL="350838" indent="-350838">
              <a:spcBef>
                <a:spcPct val="10000"/>
              </a:spcBef>
              <a:buClr>
                <a:srgbClr val="FFCC00"/>
              </a:buClr>
              <a:buSzPct val="120000"/>
              <a:buNone/>
            </a:pPr>
            <a:r>
              <a:rPr lang="en-GB" altLang="en-US" b="1" dirty="0"/>
              <a:t>	affects the vital force will develop a </a:t>
            </a:r>
          </a:p>
          <a:p>
            <a:pPr marL="350838" indent="-350838">
              <a:spcBef>
                <a:spcPct val="10000"/>
              </a:spcBef>
              <a:buClr>
                <a:srgbClr val="FFCC00"/>
              </a:buClr>
              <a:buSzPct val="120000"/>
              <a:buNone/>
            </a:pPr>
            <a:r>
              <a:rPr lang="en-GB" altLang="en-US" b="1" dirty="0"/>
              <a:t>	proving only in high potency.  </a:t>
            </a:r>
          </a:p>
          <a:p>
            <a:pPr marL="350838" indent="-350838">
              <a:spcBef>
                <a:spcPct val="10000"/>
              </a:spcBef>
              <a:buClr>
                <a:srgbClr val="FFCC00"/>
              </a:buClr>
              <a:buSzPct val="120000"/>
            </a:pPr>
            <a:endParaRPr lang="en-GB" altLang="en-US" sz="1400" b="1" dirty="0"/>
          </a:p>
          <a:p>
            <a:pPr marL="350838" indent="-350838">
              <a:spcBef>
                <a:spcPct val="10000"/>
              </a:spcBef>
              <a:buClr>
                <a:srgbClr val="FFCC00"/>
              </a:buClr>
              <a:buSzPct val="120000"/>
            </a:pPr>
            <a:r>
              <a:rPr lang="en-GB" altLang="en-US" b="1" dirty="0"/>
              <a:t>Any drug that in its natural state disturbs the </a:t>
            </a:r>
          </a:p>
          <a:p>
            <a:pPr marL="350838" indent="-350838">
              <a:spcBef>
                <a:spcPct val="10000"/>
              </a:spcBef>
              <a:buClr>
                <a:srgbClr val="FFCC00"/>
              </a:buClr>
              <a:buSzPct val="120000"/>
              <a:buNone/>
            </a:pPr>
            <a:r>
              <a:rPr lang="en-GB" altLang="en-US" b="1" dirty="0"/>
              <a:t>	vital energy to functional manifestations only may be proven in a crude form.  </a:t>
            </a:r>
          </a:p>
          <a:p>
            <a:pPr marL="350838" indent="-350838">
              <a:spcBef>
                <a:spcPct val="10000"/>
              </a:spcBef>
              <a:buClr>
                <a:srgbClr val="FFCC00"/>
              </a:buClr>
              <a:buSzPct val="120000"/>
            </a:pPr>
            <a:endParaRPr lang="en-GB" altLang="en-US" sz="1400" b="1" dirty="0"/>
          </a:p>
          <a:p>
            <a:pPr marL="350838" indent="-350838">
              <a:spcBef>
                <a:spcPct val="10000"/>
              </a:spcBef>
              <a:buClr>
                <a:srgbClr val="FFCC00"/>
              </a:buClr>
              <a:buSzPct val="120000"/>
            </a:pPr>
            <a:r>
              <a:rPr lang="en-GB" altLang="en-US" b="1" dirty="0"/>
              <a:t>Any drug that in its natural state disturbs the </a:t>
            </a:r>
          </a:p>
          <a:p>
            <a:pPr marL="350838" indent="-350838">
              <a:spcBef>
                <a:spcPct val="10000"/>
              </a:spcBef>
              <a:buClr>
                <a:srgbClr val="FFCC00"/>
              </a:buClr>
              <a:buSzPct val="120000"/>
              <a:buNone/>
            </a:pPr>
            <a:r>
              <a:rPr lang="en-GB" altLang="en-US" b="1" dirty="0"/>
              <a:t>	vital energy to destructive  manifestations should be proved only in a </a:t>
            </a:r>
            <a:r>
              <a:rPr lang="en-GB" altLang="en-US" b="1" dirty="0" err="1"/>
              <a:t>potentised</a:t>
            </a:r>
            <a:r>
              <a:rPr lang="en-GB" altLang="en-US" b="1" dirty="0"/>
              <a:t> form. </a:t>
            </a:r>
            <a:endParaRPr lang="en-AU" altLang="en-US" b="1" dirty="0"/>
          </a:p>
        </p:txBody>
      </p:sp>
    </p:spTree>
    <p:extLst>
      <p:ext uri="{BB962C8B-B14F-4D97-AF65-F5344CB8AC3E}">
        <p14:creationId xmlns:p14="http://schemas.microsoft.com/office/powerpoint/2010/main" val="285359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back36 copy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3026"/>
            <a:ext cx="9144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idx="1"/>
          </p:nvPr>
        </p:nvSpPr>
        <p:spPr>
          <a:xfrm>
            <a:off x="2362200" y="1066800"/>
            <a:ext cx="6858000" cy="4191000"/>
          </a:xfrm>
        </p:spPr>
        <p:txBody>
          <a:bodyPr>
            <a:normAutofit fontScale="92500" lnSpcReduction="20000"/>
          </a:bodyPr>
          <a:lstStyle/>
          <a:p>
            <a:pPr eaLnBrk="1" hangingPunct="1">
              <a:buClr>
                <a:srgbClr val="FFCC00"/>
              </a:buClr>
              <a:buSzPct val="120000"/>
              <a:buFontTx/>
              <a:buNone/>
            </a:pPr>
            <a:r>
              <a:rPr lang="en-GB" altLang="en-US" sz="3400" b="1">
                <a:hlinkClick r:id="rId3" action="ppaction://hlinkfile"/>
              </a:rPr>
              <a:t>Project Director / Master Prover</a:t>
            </a:r>
            <a:endParaRPr lang="en-GB" altLang="en-US" sz="3400" b="1"/>
          </a:p>
          <a:p>
            <a:pPr eaLnBrk="1" hangingPunct="1">
              <a:buClr>
                <a:srgbClr val="FFCC00"/>
              </a:buClr>
              <a:buSzPct val="120000"/>
            </a:pPr>
            <a:endParaRPr lang="en-GB" altLang="en-US" sz="1800" b="1"/>
          </a:p>
          <a:p>
            <a:pPr eaLnBrk="1" hangingPunct="1">
              <a:buClr>
                <a:srgbClr val="FFCC00"/>
              </a:buClr>
              <a:buSzPct val="120000"/>
              <a:buFontTx/>
              <a:buNone/>
            </a:pPr>
            <a:r>
              <a:rPr lang="en-GB" altLang="en-US" sz="3400" b="1">
                <a:hlinkClick r:id="rId4" action="ppaction://hlinkfile"/>
              </a:rPr>
              <a:t>Advisor / Expert</a:t>
            </a:r>
            <a:endParaRPr lang="en-GB" altLang="en-US" sz="3400" b="1"/>
          </a:p>
          <a:p>
            <a:pPr eaLnBrk="1" hangingPunct="1">
              <a:buClr>
                <a:srgbClr val="FFCC00"/>
              </a:buClr>
              <a:buSzPct val="120000"/>
            </a:pPr>
            <a:endParaRPr lang="en-GB" altLang="en-US" sz="1800" b="1"/>
          </a:p>
          <a:p>
            <a:pPr eaLnBrk="1" hangingPunct="1">
              <a:buClr>
                <a:srgbClr val="FFCC00"/>
              </a:buClr>
              <a:buSzPct val="120000"/>
              <a:buFontTx/>
              <a:buNone/>
            </a:pPr>
            <a:r>
              <a:rPr lang="en-GB" altLang="en-US" sz="3400" b="1">
                <a:hlinkClick r:id="rId5" action="ppaction://hlinkfile"/>
              </a:rPr>
              <a:t>Proving Supervisors / </a:t>
            </a:r>
          </a:p>
          <a:p>
            <a:pPr eaLnBrk="1" hangingPunct="1">
              <a:buClr>
                <a:srgbClr val="FFCC00"/>
              </a:buClr>
              <a:buSzPct val="120000"/>
              <a:buFontTx/>
              <a:buNone/>
            </a:pPr>
            <a:r>
              <a:rPr lang="en-GB" altLang="en-US" sz="3400" b="1">
                <a:hlinkClick r:id="rId5" action="ppaction://hlinkfile"/>
              </a:rPr>
              <a:t>Panel of Investigators</a:t>
            </a:r>
            <a:endParaRPr lang="en-GB" altLang="en-US" sz="3400" b="1"/>
          </a:p>
          <a:p>
            <a:pPr eaLnBrk="1" hangingPunct="1">
              <a:buClr>
                <a:srgbClr val="FFCC00"/>
              </a:buClr>
              <a:buSzPct val="120000"/>
            </a:pPr>
            <a:endParaRPr lang="en-GB" altLang="en-US" sz="1800" b="1"/>
          </a:p>
          <a:p>
            <a:pPr eaLnBrk="1" hangingPunct="1">
              <a:buClr>
                <a:srgbClr val="FFCC00"/>
              </a:buClr>
              <a:buSzPct val="120000"/>
              <a:buFontTx/>
              <a:buNone/>
            </a:pPr>
            <a:r>
              <a:rPr lang="en-GB" altLang="en-US" sz="3400" b="1">
                <a:hlinkClick r:id="rId6" action="ppaction://hlinkfile"/>
              </a:rPr>
              <a:t>Provers</a:t>
            </a:r>
            <a:endParaRPr lang="en-AU" altLang="en-US" sz="3400" b="1"/>
          </a:p>
        </p:txBody>
      </p:sp>
      <p:sp>
        <p:nvSpPr>
          <p:cNvPr id="8196"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197" name="Rectangle 4"/>
          <p:cNvSpPr>
            <a:spLocks noChangeArrowheads="1"/>
          </p:cNvSpPr>
          <p:nvPr/>
        </p:nvSpPr>
        <p:spPr bwMode="auto">
          <a:xfrm>
            <a:off x="1524000" y="0"/>
            <a:ext cx="56388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 THE  PROVING  TEAM</a:t>
            </a:r>
            <a:endParaRPr lang="en-AU" altLang="en-US" sz="3600" b="1">
              <a:latin typeface="Times New Roman" panose="02020603050405020304" pitchFamily="18" charset="0"/>
            </a:endParaRPr>
          </a:p>
        </p:txBody>
      </p:sp>
      <p:pic>
        <p:nvPicPr>
          <p:cNvPr id="8198" name="Picture 14" descr="11">
            <a:hlinkClick r:id="rId3" action="ppaction://hlinkfile"/>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11430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5" descr="11">
            <a:hlinkClick r:id="rId4" action="ppaction://hlinkfile"/>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2085975"/>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6" descr="11">
            <a:hlinkClick r:id="rId5" action="ppaction://hlinkfile"/>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30480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7" descr="11">
            <a:hlinkClick r:id="rId6" action="ppaction://hlinkfile"/>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46482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087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back36 copy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3026"/>
            <a:ext cx="9144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idx="1"/>
          </p:nvPr>
        </p:nvSpPr>
        <p:spPr>
          <a:xfrm>
            <a:off x="1828800" y="838200"/>
            <a:ext cx="8534400" cy="5638800"/>
          </a:xfrm>
        </p:spPr>
        <p:txBody>
          <a:bodyPr>
            <a:normAutofit lnSpcReduction="10000"/>
          </a:bodyPr>
          <a:lstStyle/>
          <a:p>
            <a:pPr marL="468313" indent="-468313">
              <a:lnSpc>
                <a:spcPct val="145000"/>
              </a:lnSpc>
              <a:spcBef>
                <a:spcPct val="10000"/>
              </a:spcBef>
              <a:buClr>
                <a:srgbClr val="FFCC00"/>
              </a:buClr>
              <a:buSzPct val="120000"/>
            </a:pPr>
            <a:r>
              <a:rPr lang="en-GB" altLang="en-US" sz="3000" b="1"/>
              <a:t>The prover should be reasonably healthy. </a:t>
            </a:r>
          </a:p>
          <a:p>
            <a:pPr marL="468313" indent="-468313">
              <a:lnSpc>
                <a:spcPct val="145000"/>
              </a:lnSpc>
              <a:spcBef>
                <a:spcPct val="10000"/>
              </a:spcBef>
              <a:buClr>
                <a:srgbClr val="FFCC00"/>
              </a:buClr>
              <a:buSzPct val="120000"/>
            </a:pPr>
            <a:r>
              <a:rPr lang="en-GB" altLang="en-US" sz="3000" b="1">
                <a:solidFill>
                  <a:srgbClr val="FFFF66"/>
                </a:solidFill>
              </a:rPr>
              <a:t>Age - between 18-45 years of age.</a:t>
            </a:r>
            <a:r>
              <a:rPr lang="en-GB" altLang="en-US" sz="3000" b="1">
                <a:solidFill>
                  <a:schemeClr val="hlink"/>
                </a:solidFill>
              </a:rPr>
              <a:t> </a:t>
            </a:r>
          </a:p>
          <a:p>
            <a:pPr marL="468313" indent="-468313">
              <a:lnSpc>
                <a:spcPct val="145000"/>
              </a:lnSpc>
              <a:spcBef>
                <a:spcPct val="10000"/>
              </a:spcBef>
              <a:buClr>
                <a:srgbClr val="FFCC00"/>
              </a:buClr>
              <a:buSzPct val="120000"/>
            </a:pPr>
            <a:r>
              <a:rPr lang="en-GB" altLang="en-US" sz="3000" b="1"/>
              <a:t>Drug must be proved on both </a:t>
            </a:r>
          </a:p>
          <a:p>
            <a:pPr marL="468313" indent="-468313">
              <a:lnSpc>
                <a:spcPct val="145000"/>
              </a:lnSpc>
              <a:spcBef>
                <a:spcPct val="10000"/>
              </a:spcBef>
              <a:buClr>
                <a:srgbClr val="FFCC00"/>
              </a:buClr>
              <a:buSzPct val="120000"/>
              <a:buNone/>
            </a:pPr>
            <a:r>
              <a:rPr lang="en-GB" altLang="en-US" sz="3000" b="1"/>
              <a:t>    males &amp; females and of various constitutions.</a:t>
            </a:r>
          </a:p>
          <a:p>
            <a:pPr marL="468313" indent="-468313">
              <a:lnSpc>
                <a:spcPct val="145000"/>
              </a:lnSpc>
              <a:spcBef>
                <a:spcPct val="10000"/>
              </a:spcBef>
              <a:buClr>
                <a:srgbClr val="FFCC00"/>
              </a:buClr>
              <a:buSzPct val="120000"/>
            </a:pPr>
            <a:r>
              <a:rPr lang="en-GB" altLang="en-US" sz="3000" b="1">
                <a:solidFill>
                  <a:srgbClr val="FFFF66"/>
                </a:solidFill>
              </a:rPr>
              <a:t>Hysterical and stoic </a:t>
            </a:r>
          </a:p>
          <a:p>
            <a:pPr marL="468313" indent="-468313">
              <a:lnSpc>
                <a:spcPct val="145000"/>
              </a:lnSpc>
              <a:spcBef>
                <a:spcPct val="10000"/>
              </a:spcBef>
              <a:buClr>
                <a:srgbClr val="FFCC00"/>
              </a:buClr>
              <a:buSzPct val="120000"/>
              <a:buNone/>
            </a:pPr>
            <a:r>
              <a:rPr lang="en-GB" altLang="en-US" sz="3000" b="1">
                <a:solidFill>
                  <a:srgbClr val="FFFF66"/>
                </a:solidFill>
              </a:rPr>
              <a:t>	personalities should </a:t>
            </a:r>
          </a:p>
          <a:p>
            <a:pPr marL="468313" indent="-468313">
              <a:lnSpc>
                <a:spcPct val="145000"/>
              </a:lnSpc>
              <a:spcBef>
                <a:spcPct val="10000"/>
              </a:spcBef>
              <a:buClr>
                <a:srgbClr val="FFCC00"/>
              </a:buClr>
              <a:buSzPct val="120000"/>
              <a:buNone/>
            </a:pPr>
            <a:r>
              <a:rPr lang="en-GB" altLang="en-US" sz="3000" b="1">
                <a:solidFill>
                  <a:srgbClr val="FFFF66"/>
                </a:solidFill>
              </a:rPr>
              <a:t>	be avoided.</a:t>
            </a:r>
          </a:p>
        </p:txBody>
      </p:sp>
      <p:sp>
        <p:nvSpPr>
          <p:cNvPr id="9220" name="Rectangle 6"/>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1" name="Rectangle 4"/>
          <p:cNvSpPr>
            <a:spLocks noChangeArrowheads="1"/>
          </p:cNvSpPr>
          <p:nvPr/>
        </p:nvSpPr>
        <p:spPr bwMode="auto">
          <a:xfrm>
            <a:off x="1524000" y="0"/>
            <a:ext cx="6553200" cy="609600"/>
          </a:xfrm>
          <a:prstGeom prst="rect">
            <a:avLst/>
          </a:prstGeom>
          <a:solidFill>
            <a:srgbClr val="C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latin typeface="Times New Roman" panose="02020603050405020304" pitchFamily="18" charset="0"/>
              </a:rPr>
              <a:t> SELECTION  OF  PROVERS</a:t>
            </a:r>
            <a:endParaRPr lang="en-AU" altLang="en-US" sz="3600" b="1">
              <a:latin typeface="Times New Roman" panose="02020603050405020304" pitchFamily="18" charset="0"/>
            </a:endParaRPr>
          </a:p>
        </p:txBody>
      </p:sp>
    </p:spTree>
    <p:extLst>
      <p:ext uri="{BB962C8B-B14F-4D97-AF65-F5344CB8AC3E}">
        <p14:creationId xmlns:p14="http://schemas.microsoft.com/office/powerpoint/2010/main" val="3037049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117726" y="1003300"/>
            <a:ext cx="8321675"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8313" indent="-4683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buClr>
                <a:srgbClr val="FFCC00"/>
              </a:buClr>
              <a:buSzPct val="120000"/>
              <a:buFontTx/>
              <a:buChar char="•"/>
            </a:pPr>
            <a:r>
              <a:rPr lang="en-GB" altLang="en-US" sz="3000" b="1" dirty="0"/>
              <a:t>Women during pregnancy or during breast-feeding are to be excluded </a:t>
            </a:r>
          </a:p>
          <a:p>
            <a:pPr eaLnBrk="1" hangingPunct="1">
              <a:lnSpc>
                <a:spcPct val="110000"/>
              </a:lnSpc>
              <a:buClr>
                <a:srgbClr val="FFCC00"/>
              </a:buClr>
              <a:buSzPct val="120000"/>
            </a:pPr>
            <a:r>
              <a:rPr lang="en-GB" altLang="en-US" sz="3000" b="1" dirty="0"/>
              <a:t>	from </a:t>
            </a:r>
            <a:r>
              <a:rPr lang="en-GB" altLang="en-US" sz="3000" b="1" dirty="0" err="1"/>
              <a:t>provings</a:t>
            </a:r>
            <a:r>
              <a:rPr lang="en-GB" altLang="en-US" sz="3000" b="1" dirty="0"/>
              <a:t>.</a:t>
            </a:r>
          </a:p>
          <a:p>
            <a:pPr eaLnBrk="1" hangingPunct="1">
              <a:lnSpc>
                <a:spcPct val="110000"/>
              </a:lnSpc>
              <a:buClr>
                <a:srgbClr val="FFCC00"/>
              </a:buClr>
              <a:buSzPct val="120000"/>
            </a:pPr>
            <a:endParaRPr lang="en-GB" altLang="en-US" sz="2000" b="1" dirty="0"/>
          </a:p>
          <a:p>
            <a:pPr eaLnBrk="1" hangingPunct="1">
              <a:lnSpc>
                <a:spcPct val="110000"/>
              </a:lnSpc>
              <a:buClr>
                <a:srgbClr val="FFCC00"/>
              </a:buClr>
              <a:buSzPct val="120000"/>
              <a:buFontTx/>
              <a:buChar char="•"/>
            </a:pPr>
            <a:r>
              <a:rPr lang="en-GB" altLang="en-US" sz="3000" b="1" dirty="0">
                <a:solidFill>
                  <a:srgbClr val="FF0000"/>
                </a:solidFill>
              </a:rPr>
              <a:t>Provers should not be paid for the </a:t>
            </a:r>
            <a:r>
              <a:rPr lang="en-GB" altLang="en-US" sz="3000" b="1" dirty="0" err="1">
                <a:solidFill>
                  <a:srgbClr val="FF0000"/>
                </a:solidFill>
              </a:rPr>
              <a:t>provings</a:t>
            </a:r>
            <a:r>
              <a:rPr lang="en-GB" altLang="en-US" sz="3000" b="1" dirty="0">
                <a:solidFill>
                  <a:srgbClr val="FF0000"/>
                </a:solidFill>
              </a:rPr>
              <a:t>. </a:t>
            </a:r>
          </a:p>
          <a:p>
            <a:pPr eaLnBrk="1" hangingPunct="1">
              <a:lnSpc>
                <a:spcPct val="110000"/>
              </a:lnSpc>
              <a:buClr>
                <a:srgbClr val="FFCC00"/>
              </a:buClr>
              <a:buSzPct val="120000"/>
            </a:pPr>
            <a:endParaRPr lang="en-GB" altLang="en-US" sz="2000" b="1" dirty="0">
              <a:solidFill>
                <a:srgbClr val="FFFF66"/>
              </a:solidFill>
            </a:endParaRPr>
          </a:p>
          <a:p>
            <a:pPr eaLnBrk="1" hangingPunct="1">
              <a:lnSpc>
                <a:spcPct val="110000"/>
              </a:lnSpc>
              <a:buClr>
                <a:srgbClr val="FFCC00"/>
              </a:buClr>
              <a:buSzPct val="120000"/>
              <a:buFontTx/>
              <a:buChar char="•"/>
            </a:pPr>
            <a:r>
              <a:rPr lang="en-GB" altLang="en-US" sz="3000" b="1" dirty="0"/>
              <a:t>At least 20-30 provers should be employed,  including 25-30% </a:t>
            </a:r>
          </a:p>
          <a:p>
            <a:pPr eaLnBrk="1" hangingPunct="1">
              <a:lnSpc>
                <a:spcPct val="110000"/>
              </a:lnSpc>
              <a:buClr>
                <a:srgbClr val="FFCC00"/>
              </a:buClr>
              <a:buSzPct val="120000"/>
            </a:pPr>
            <a:r>
              <a:rPr lang="en-GB" altLang="en-US" sz="3000" b="1" dirty="0"/>
              <a:t>	controls that receive placebo. </a:t>
            </a:r>
            <a:endParaRPr lang="en-US" altLang="en-US" sz="3000" dirty="0"/>
          </a:p>
        </p:txBody>
      </p:sp>
      <p:sp>
        <p:nvSpPr>
          <p:cNvPr id="10243" name="Rectangle 5"/>
          <p:cNvSpPr>
            <a:spLocks noChangeArrowheads="1"/>
          </p:cNvSpPr>
          <p:nvPr/>
        </p:nvSpPr>
        <p:spPr bwMode="auto">
          <a:xfrm>
            <a:off x="1752600" y="228600"/>
            <a:ext cx="8763000" cy="647700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286852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11</TotalTime>
  <Words>1138</Words>
  <Application>Microsoft Office PowerPoint</Application>
  <PresentationFormat>Widescreen</PresentationFormat>
  <Paragraphs>264</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Gill Sans MT</vt:lpstr>
      <vt:lpstr>Times New Roman</vt:lpstr>
      <vt:lpstr>Gallery</vt:lpstr>
      <vt:lpstr>PowerPoint Presentation</vt:lpstr>
      <vt:lpstr>PowerPoint Presentation</vt:lpstr>
      <vt:lpstr>THE  STUDY  OF  PROVINGS</vt:lpstr>
      <vt:lpstr> THE TEST SUBSTANCE</vt:lpstr>
      <vt:lpstr>PowerPoint Presentation</vt:lpstr>
      <vt:lpstr>DETERMINATION OF DOSAGE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PRECAUTIONS  TO  BE  TAKEN  BY  PROVER  DURING  DRUG  PROVING</vt:lpstr>
      <vt:lpstr>PowerPoint Presentation</vt:lpstr>
      <vt:lpstr>  POST  PROVING  PROTOCOL</vt:lpstr>
      <vt:lpstr>ANALYSIS OF PROVING RECORDS</vt:lpstr>
      <vt:lpstr>EXTRACTION</vt:lpstr>
      <vt:lpstr>COLLATION</vt:lpstr>
      <vt:lpstr>REPERTORISATION</vt:lpstr>
      <vt:lpstr>THEMING  THE  SYMPTOMS </vt:lpstr>
      <vt:lpstr>PUBLICATION</vt:lpstr>
      <vt:lpstr>CRITERIA FOR THOROUGH PROVING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 Lab One</dc:creator>
  <cp:lastModifiedBy>Lib Lab One</cp:lastModifiedBy>
  <cp:revision>8</cp:revision>
  <dcterms:created xsi:type="dcterms:W3CDTF">2020-12-07T09:17:08Z</dcterms:created>
  <dcterms:modified xsi:type="dcterms:W3CDTF">2020-12-07T09:28:32Z</dcterms:modified>
</cp:coreProperties>
</file>